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6"/>
    <p:sldMasterId id="2147483660" r:id="rId17"/>
    <p:sldMasterId id="2147483679" r:id="rId18"/>
    <p:sldMasterId id="2147483691" r:id="rId19"/>
  </p:sldMasterIdLst>
  <p:notesMasterIdLst>
    <p:notesMasterId r:id="rId78"/>
  </p:notesMasterIdLst>
  <p:sldIdLst>
    <p:sldId id="263" r:id="rId20"/>
    <p:sldId id="334" r:id="rId21"/>
    <p:sldId id="273" r:id="rId22"/>
    <p:sldId id="335" r:id="rId23"/>
    <p:sldId id="336" r:id="rId24"/>
    <p:sldId id="337" r:id="rId25"/>
    <p:sldId id="1647" r:id="rId26"/>
    <p:sldId id="1646" r:id="rId27"/>
    <p:sldId id="1657" r:id="rId28"/>
    <p:sldId id="338" r:id="rId29"/>
    <p:sldId id="1658" r:id="rId30"/>
    <p:sldId id="1659" r:id="rId31"/>
    <p:sldId id="1660" r:id="rId32"/>
    <p:sldId id="1661" r:id="rId33"/>
    <p:sldId id="1634" r:id="rId34"/>
    <p:sldId id="1461" r:id="rId35"/>
    <p:sldId id="1662" r:id="rId36"/>
    <p:sldId id="340" r:id="rId37"/>
    <p:sldId id="274" r:id="rId38"/>
    <p:sldId id="275" r:id="rId39"/>
    <p:sldId id="276" r:id="rId40"/>
    <p:sldId id="278" r:id="rId41"/>
    <p:sldId id="279" r:id="rId42"/>
    <p:sldId id="280" r:id="rId43"/>
    <p:sldId id="281" r:id="rId44"/>
    <p:sldId id="282" r:id="rId45"/>
    <p:sldId id="283" r:id="rId46"/>
    <p:sldId id="284" r:id="rId47"/>
    <p:sldId id="285" r:id="rId48"/>
    <p:sldId id="286" r:id="rId49"/>
    <p:sldId id="288" r:id="rId50"/>
    <p:sldId id="332" r:id="rId51"/>
    <p:sldId id="296" r:id="rId52"/>
    <p:sldId id="297" r:id="rId53"/>
    <p:sldId id="311" r:id="rId54"/>
    <p:sldId id="316" r:id="rId55"/>
    <p:sldId id="320" r:id="rId56"/>
    <p:sldId id="321" r:id="rId57"/>
    <p:sldId id="322" r:id="rId58"/>
    <p:sldId id="324" r:id="rId59"/>
    <p:sldId id="326" r:id="rId60"/>
    <p:sldId id="327" r:id="rId61"/>
    <p:sldId id="333" r:id="rId62"/>
    <p:sldId id="303" r:id="rId63"/>
    <p:sldId id="342" r:id="rId64"/>
    <p:sldId id="298" r:id="rId65"/>
    <p:sldId id="299" r:id="rId66"/>
    <p:sldId id="300" r:id="rId67"/>
    <p:sldId id="301" r:id="rId68"/>
    <p:sldId id="302" r:id="rId69"/>
    <p:sldId id="341" r:id="rId70"/>
    <p:sldId id="1663" r:id="rId71"/>
    <p:sldId id="328" r:id="rId72"/>
    <p:sldId id="329" r:id="rId73"/>
    <p:sldId id="330" r:id="rId74"/>
    <p:sldId id="331" r:id="rId75"/>
    <p:sldId id="1664" r:id="rId76"/>
    <p:sldId id="261" r:id="rId77"/>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8" autoAdjust="0"/>
    <p:restoredTop sz="88910" autoAdjust="0"/>
  </p:normalViewPr>
  <p:slideViewPr>
    <p:cSldViewPr snapToGrid="0">
      <p:cViewPr varScale="1">
        <p:scale>
          <a:sx n="53" d="100"/>
          <a:sy n="53" d="100"/>
        </p:scale>
        <p:origin x="1528" y="176"/>
      </p:cViewPr>
      <p:guideLst>
        <p:guide orient="horz" pos="3240"/>
        <p:guide pos="5760"/>
      </p:guideLst>
    </p:cSldViewPr>
  </p:slideViewPr>
  <p:notesTextViewPr>
    <p:cViewPr>
      <p:scale>
        <a:sx n="1" d="1"/>
        <a:sy n="1" d="1"/>
      </p:scale>
      <p:origin x="0" y="0"/>
    </p:cViewPr>
  </p:notesTextViewPr>
  <p:sorterViewPr>
    <p:cViewPr varScale="1">
      <p:scale>
        <a:sx n="1" d="1"/>
        <a:sy n="1" d="1"/>
      </p:scale>
      <p:origin x="0" y="-66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16" Type="http://schemas.openxmlformats.org/officeDocument/2006/relationships/slideMaster" Target="slideMasters/slideMaster1.xml"/><Relationship Id="rId11" Type="http://schemas.openxmlformats.org/officeDocument/2006/relationships/customXml" Target="../customXml/item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42.xml"/><Relationship Id="rId82" Type="http://schemas.openxmlformats.org/officeDocument/2006/relationships/tableStyles" Target="tableStyles.xml"/><Relationship Id="rId19" Type="http://schemas.openxmlformats.org/officeDocument/2006/relationships/slideMaster" Target="slideMasters/slideMaster4.xml"/><Relationship Id="rId14" Type="http://schemas.openxmlformats.org/officeDocument/2006/relationships/customXml" Target="../customXml/item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customXml" Target="../customXml/item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Master" Target="slideMasters/slideMaster2.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customXml" Target="../customXml/item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slideMaster" Target="slideMasters/slideMaster3.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customXml" Target="../customXml/item7.xml"/><Relationship Id="rId71" Type="http://schemas.openxmlformats.org/officeDocument/2006/relationships/slide" Target="slides/slide52.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8BE1A9-BE2B-9544-8BE0-C74404D26ACC}" type="datetimeFigureOut">
              <a:rPr lang="en-US" smtClean="0"/>
              <a:t>5/30/24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375ECE-EAEC-E940-9061-71F7A7FA45FF}" type="slidenum">
              <a:rPr lang="en-US" smtClean="0"/>
              <a:t>‹#›</a:t>
            </a:fld>
            <a:endParaRPr lang="en-US"/>
          </a:p>
        </p:txBody>
      </p:sp>
    </p:spTree>
    <p:extLst>
      <p:ext uri="{BB962C8B-B14F-4D97-AF65-F5344CB8AC3E}">
        <p14:creationId xmlns:p14="http://schemas.microsoft.com/office/powerpoint/2010/main" val="253921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remains principal prognostic factor with patients at high stage faring worse than low stage however, ~ half of patients diagnosed with stage I and of these half recur/die of disease but we cannot reliably predict which of those patients will recur or die of disease.  Additive prognostic effect of tumor grade remains poorly defined as LMS is considered ”high grade”</a:t>
            </a:r>
          </a:p>
        </p:txBody>
      </p:sp>
      <p:sp>
        <p:nvSpPr>
          <p:cNvPr id="4" name="Slide Number Placeholder 3"/>
          <p:cNvSpPr>
            <a:spLocks noGrp="1"/>
          </p:cNvSpPr>
          <p:nvPr>
            <p:ph type="sldNum" sz="quarter" idx="5"/>
          </p:nvPr>
        </p:nvSpPr>
        <p:spPr/>
        <p:txBody>
          <a:bodyPr/>
          <a:lstStyle/>
          <a:p>
            <a:fld id="{4B375ECE-EAEC-E940-9061-71F7A7FA45FF}" type="slidenum">
              <a:rPr lang="en-US" smtClean="0"/>
              <a:t>3</a:t>
            </a:fld>
            <a:endParaRPr lang="en-US"/>
          </a:p>
        </p:txBody>
      </p:sp>
    </p:spTree>
    <p:extLst>
      <p:ext uri="{BB962C8B-B14F-4D97-AF65-F5344CB8AC3E}">
        <p14:creationId xmlns:p14="http://schemas.microsoft.com/office/powerpoint/2010/main" val="440180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Cohort of pathologists from diverse backgrounds and clinical practice settings</a:t>
            </a:r>
          </a:p>
        </p:txBody>
      </p:sp>
      <p:sp>
        <p:nvSpPr>
          <p:cNvPr id="4" name="Slide Number Placeholder 3"/>
          <p:cNvSpPr>
            <a:spLocks noGrp="1"/>
          </p:cNvSpPr>
          <p:nvPr>
            <p:ph type="sldNum" sz="quarter" idx="5"/>
          </p:nvPr>
        </p:nvSpPr>
        <p:spPr/>
        <p:txBody>
          <a:bodyPr/>
          <a:lstStyle/>
          <a:p>
            <a:fld id="{4B375ECE-EAEC-E940-9061-71F7A7FA45FF}" type="slidenum">
              <a:rPr lang="en-US" smtClean="0"/>
              <a:t>46</a:t>
            </a:fld>
            <a:endParaRPr lang="en-US"/>
          </a:p>
        </p:txBody>
      </p:sp>
    </p:spTree>
    <p:extLst>
      <p:ext uri="{BB962C8B-B14F-4D97-AF65-F5344CB8AC3E}">
        <p14:creationId xmlns:p14="http://schemas.microsoft.com/office/powerpoint/2010/main" val="1282299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 for tiles was 1.2 to 100% reflecting low agreement of some tiles</a:t>
            </a:r>
          </a:p>
        </p:txBody>
      </p:sp>
      <p:sp>
        <p:nvSpPr>
          <p:cNvPr id="4" name="Slide Number Placeholder 3"/>
          <p:cNvSpPr>
            <a:spLocks noGrp="1"/>
          </p:cNvSpPr>
          <p:nvPr>
            <p:ph type="sldNum" sz="quarter" idx="5"/>
          </p:nvPr>
        </p:nvSpPr>
        <p:spPr/>
        <p:txBody>
          <a:bodyPr/>
          <a:lstStyle/>
          <a:p>
            <a:fld id="{4B375ECE-EAEC-E940-9061-71F7A7FA45FF}" type="slidenum">
              <a:rPr lang="en-US" smtClean="0"/>
              <a:t>48</a:t>
            </a:fld>
            <a:endParaRPr lang="en-US"/>
          </a:p>
        </p:txBody>
      </p:sp>
    </p:spTree>
    <p:extLst>
      <p:ext uri="{BB962C8B-B14F-4D97-AF65-F5344CB8AC3E}">
        <p14:creationId xmlns:p14="http://schemas.microsoft.com/office/powerpoint/2010/main" val="3032262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mitotic figure also assessed for being a potential mimic – which was assigned in 467/1010 or 46%.  The mitotic figures with lowest agreement rates were most likely to represent a mitotic figure mimic</a:t>
            </a:r>
          </a:p>
        </p:txBody>
      </p:sp>
      <p:sp>
        <p:nvSpPr>
          <p:cNvPr id="4" name="Slide Number Placeholder 3"/>
          <p:cNvSpPr>
            <a:spLocks noGrp="1"/>
          </p:cNvSpPr>
          <p:nvPr>
            <p:ph type="sldNum" sz="quarter" idx="5"/>
          </p:nvPr>
        </p:nvSpPr>
        <p:spPr/>
        <p:txBody>
          <a:bodyPr/>
          <a:lstStyle/>
          <a:p>
            <a:fld id="{4B375ECE-EAEC-E940-9061-71F7A7FA45FF}" type="slidenum">
              <a:rPr lang="en-US" smtClean="0"/>
              <a:t>50</a:t>
            </a:fld>
            <a:endParaRPr lang="en-US"/>
          </a:p>
        </p:txBody>
      </p:sp>
    </p:spTree>
    <p:extLst>
      <p:ext uri="{BB962C8B-B14F-4D97-AF65-F5344CB8AC3E}">
        <p14:creationId xmlns:p14="http://schemas.microsoft.com/office/powerpoint/2010/main" val="2969796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point of discussion in patient prognostic stratification is to address the concept of low grade LMS</a:t>
            </a:r>
          </a:p>
        </p:txBody>
      </p:sp>
      <p:sp>
        <p:nvSpPr>
          <p:cNvPr id="4" name="Slide Number Placeholder 3"/>
          <p:cNvSpPr>
            <a:spLocks noGrp="1"/>
          </p:cNvSpPr>
          <p:nvPr>
            <p:ph type="sldNum" sz="quarter" idx="5"/>
          </p:nvPr>
        </p:nvSpPr>
        <p:spPr/>
        <p:txBody>
          <a:bodyPr/>
          <a:lstStyle/>
          <a:p>
            <a:fld id="{4B375ECE-EAEC-E940-9061-71F7A7FA45FF}" type="slidenum">
              <a:rPr lang="en-US" smtClean="0"/>
              <a:t>4</a:t>
            </a:fld>
            <a:endParaRPr lang="en-US"/>
          </a:p>
        </p:txBody>
      </p:sp>
    </p:spTree>
    <p:extLst>
      <p:ext uri="{BB962C8B-B14F-4D97-AF65-F5344CB8AC3E}">
        <p14:creationId xmlns:p14="http://schemas.microsoft.com/office/powerpoint/2010/main" val="3408608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exist based on the observation that recurrent STUMP…</a:t>
            </a:r>
          </a:p>
        </p:txBody>
      </p:sp>
      <p:sp>
        <p:nvSpPr>
          <p:cNvPr id="4" name="Slide Number Placeholder 3"/>
          <p:cNvSpPr>
            <a:spLocks noGrp="1"/>
          </p:cNvSpPr>
          <p:nvPr>
            <p:ph type="sldNum" sz="quarter" idx="5"/>
          </p:nvPr>
        </p:nvSpPr>
        <p:spPr/>
        <p:txBody>
          <a:bodyPr/>
          <a:lstStyle/>
          <a:p>
            <a:fld id="{4B375ECE-EAEC-E940-9061-71F7A7FA45FF}" type="slidenum">
              <a:rPr lang="en-US" smtClean="0"/>
              <a:t>5</a:t>
            </a:fld>
            <a:endParaRPr lang="en-US"/>
          </a:p>
        </p:txBody>
      </p:sp>
    </p:spTree>
    <p:extLst>
      <p:ext uri="{BB962C8B-B14F-4D97-AF65-F5344CB8AC3E}">
        <p14:creationId xmlns:p14="http://schemas.microsoft.com/office/powerpoint/2010/main" val="2265681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 nicely illustrated in this series</a:t>
            </a:r>
          </a:p>
          <a:p>
            <a:r>
              <a:rPr lang="en-US" dirty="0"/>
              <a:t>Low grade LMS is sensitive to hormonal treatment</a:t>
            </a:r>
          </a:p>
        </p:txBody>
      </p:sp>
      <p:sp>
        <p:nvSpPr>
          <p:cNvPr id="4" name="Slide Number Placeholder 3"/>
          <p:cNvSpPr>
            <a:spLocks noGrp="1"/>
          </p:cNvSpPr>
          <p:nvPr>
            <p:ph type="sldNum" sz="quarter" idx="5"/>
          </p:nvPr>
        </p:nvSpPr>
        <p:spPr/>
        <p:txBody>
          <a:bodyPr/>
          <a:lstStyle/>
          <a:p>
            <a:fld id="{4B375ECE-EAEC-E940-9061-71F7A7FA45FF}" type="slidenum">
              <a:rPr lang="en-US" smtClean="0"/>
              <a:t>6</a:t>
            </a:fld>
            <a:endParaRPr lang="en-US"/>
          </a:p>
        </p:txBody>
      </p:sp>
    </p:spTree>
    <p:extLst>
      <p:ext uri="{BB962C8B-B14F-4D97-AF65-F5344CB8AC3E}">
        <p14:creationId xmlns:p14="http://schemas.microsoft.com/office/powerpoint/2010/main" val="2980523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0C2EC3BC-D433-40DF-B484-2577180B324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377" rtl="0" eaLnBrk="1" fontAlgn="auto" latinLnBrk="0" hangingPunct="1">
              <a:lnSpc>
                <a:spcPct val="100000"/>
              </a:lnSpc>
              <a:spcBef>
                <a:spcPct val="0"/>
              </a:spcBef>
              <a:spcAft>
                <a:spcPts val="0"/>
              </a:spcAft>
              <a:buClrTx/>
              <a:buSzTx/>
              <a:buFontTx/>
              <a:buNone/>
              <a:tabLst/>
              <a:defRPr/>
            </a:pPr>
            <a:fld id="{9245E2F2-831B-425B-BBB4-2645F874A92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ct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8659" name="Slide Image Placeholder 1">
            <a:extLst>
              <a:ext uri="{FF2B5EF4-FFF2-40B4-BE49-F238E27FC236}">
                <a16:creationId xmlns:a16="http://schemas.microsoft.com/office/drawing/2014/main" id="{81500C3B-7068-46FF-A74C-5DE8E7D9B3E8}"/>
              </a:ext>
            </a:extLst>
          </p:cNvPr>
          <p:cNvSpPr>
            <a:spLocks noGrp="1" noRot="1" noChangeAspect="1" noChangeArrowheads="1" noTextEdit="1"/>
          </p:cNvSpPr>
          <p:nvPr>
            <p:ph type="sldImg"/>
          </p:nvPr>
        </p:nvSpPr>
        <p:spPr>
          <a:ln/>
        </p:spPr>
      </p:sp>
      <p:sp>
        <p:nvSpPr>
          <p:cNvPr id="198660" name="Notes Placeholder 2">
            <a:extLst>
              <a:ext uri="{FF2B5EF4-FFF2-40B4-BE49-F238E27FC236}">
                <a16:creationId xmlns:a16="http://schemas.microsoft.com/office/drawing/2014/main" id="{7945BD5C-F32E-41D5-8A81-93CD376D8EF8}"/>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40" tIns="44970" rIns="89940" bIns="44970"/>
          <a:lstStyle/>
          <a:p>
            <a:pPr eaLnBrk="1" hangingPunct="1"/>
            <a:r>
              <a:rPr lang="en-US" altLang="en-US" dirty="0">
                <a:latin typeface="Arial" panose="020B0604020202020204" pitchFamily="34" charset="0"/>
              </a:rPr>
              <a:t>How is STUMP defined.  Heterogeneous category – some of these are “high grade” tumors that we cannot recognize as such.  Some are probably not even malignant (high mitotic activity). Some of called STUMP because they are rare and we have very little data.  However, there are some that I think are related to low grade LMS, particularly ones in which have tumor cell necrosis but no other features (admittedly rare) but in particular tumors that show myometrial infiltration…..</a:t>
            </a:r>
          </a:p>
        </p:txBody>
      </p:sp>
      <p:sp>
        <p:nvSpPr>
          <p:cNvPr id="198661" name="Slide Number Placeholder 3">
            <a:extLst>
              <a:ext uri="{FF2B5EF4-FFF2-40B4-BE49-F238E27FC236}">
                <a16:creationId xmlns:a16="http://schemas.microsoft.com/office/drawing/2014/main" id="{74FB6076-2228-4653-BBE9-5FCE750B8F2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40" tIns="44970" rIns="89940" bIns="44970" anchor="b"/>
          <a:lstStyle>
            <a:lvl1pPr defTabSz="900113">
              <a:spcBef>
                <a:spcPct val="30000"/>
              </a:spcBef>
              <a:defRPr sz="1200">
                <a:solidFill>
                  <a:schemeClr val="tx1"/>
                </a:solidFill>
                <a:latin typeface="Arial" panose="020B0604020202020204" pitchFamily="34" charset="0"/>
              </a:defRPr>
            </a:lvl1pPr>
            <a:lvl2pPr marL="742950" indent="-285750" defTabSz="900113">
              <a:spcBef>
                <a:spcPct val="30000"/>
              </a:spcBef>
              <a:defRPr sz="1200">
                <a:solidFill>
                  <a:schemeClr val="tx1"/>
                </a:solidFill>
                <a:latin typeface="Arial" panose="020B0604020202020204" pitchFamily="34" charset="0"/>
              </a:defRPr>
            </a:lvl2pPr>
            <a:lvl3pPr marL="1143000" indent="-228600" defTabSz="900113">
              <a:spcBef>
                <a:spcPct val="30000"/>
              </a:spcBef>
              <a:defRPr sz="1200">
                <a:solidFill>
                  <a:schemeClr val="tx1"/>
                </a:solidFill>
                <a:latin typeface="Arial" panose="020B0604020202020204" pitchFamily="34" charset="0"/>
              </a:defRPr>
            </a:lvl3pPr>
            <a:lvl4pPr marL="1600200" indent="-228600" defTabSz="900113">
              <a:spcBef>
                <a:spcPct val="30000"/>
              </a:spcBef>
              <a:defRPr sz="1200">
                <a:solidFill>
                  <a:schemeClr val="tx1"/>
                </a:solidFill>
                <a:latin typeface="Arial" panose="020B0604020202020204" pitchFamily="34" charset="0"/>
              </a:defRPr>
            </a:lvl4pPr>
            <a:lvl5pPr marL="2057400" indent="-228600" defTabSz="900113">
              <a:spcBef>
                <a:spcPct val="30000"/>
              </a:spcBef>
              <a:defRPr sz="1200">
                <a:solidFill>
                  <a:schemeClr val="tx1"/>
                </a:solidFill>
                <a:latin typeface="Arial" panose="020B0604020202020204" pitchFamily="34" charset="0"/>
              </a:defRPr>
            </a:lvl5pPr>
            <a:lvl6pPr marL="2514600" indent="-228600" defTabSz="9001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01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01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011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00113" rtl="0" eaLnBrk="1" fontAlgn="auto" latinLnBrk="0" hangingPunct="1">
              <a:lnSpc>
                <a:spcPct val="100000"/>
              </a:lnSpc>
              <a:spcBef>
                <a:spcPct val="0"/>
              </a:spcBef>
              <a:spcAft>
                <a:spcPts val="0"/>
              </a:spcAft>
              <a:buClrTx/>
              <a:buSzTx/>
              <a:buFontTx/>
              <a:buNone/>
              <a:tabLst/>
              <a:defRPr/>
            </a:pPr>
            <a:fld id="{EE0135E1-E7F7-410A-B065-BEC50DDB9E2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00113" rtl="0" eaLnBrk="1" fontAlgn="auto" latinLnBrk="0" hangingPunct="1">
                <a:lnSpc>
                  <a:spcPct val="100000"/>
                </a:lnSpc>
                <a:spcBef>
                  <a:spcPct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244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show a destructive</a:t>
            </a:r>
            <a:r>
              <a:rPr lang="en-US" baseline="0" dirty="0"/>
              <a:t> pattern of infiltration with separation of individual muscle fibers of the myometrium</a:t>
            </a:r>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2BB8216-B21C-D74B-A305-DD2997AEB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3477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Strongly express ER/PR</a:t>
            </a:r>
          </a:p>
        </p:txBody>
      </p:sp>
      <p:sp>
        <p:nvSpPr>
          <p:cNvPr id="4" name="Slide Number Placeholder 3"/>
          <p:cNvSpPr>
            <a:spLocks noGrp="1"/>
          </p:cNvSpPr>
          <p:nvPr>
            <p:ph type="sldNum" sz="quarter" idx="5"/>
          </p:nvPr>
        </p:nvSpPr>
        <p:spPr/>
        <p:txBody>
          <a:bodyPr/>
          <a:lstStyle/>
          <a:p>
            <a:fld id="{4B375ECE-EAEC-E940-9061-71F7A7FA45FF}" type="slidenum">
              <a:rPr lang="en-US" smtClean="0"/>
              <a:t>17</a:t>
            </a:fld>
            <a:endParaRPr lang="en-US"/>
          </a:p>
        </p:txBody>
      </p:sp>
    </p:spTree>
    <p:extLst>
      <p:ext uri="{BB962C8B-B14F-4D97-AF65-F5344CB8AC3E}">
        <p14:creationId xmlns:p14="http://schemas.microsoft.com/office/powerpoint/2010/main" val="1662572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Google Sans"/>
              </a:rPr>
              <a:t>Fédération </a:t>
            </a:r>
            <a:r>
              <a:rPr lang="en-US" b="0" i="0" dirty="0" err="1">
                <a:solidFill>
                  <a:srgbClr val="4D5156"/>
                </a:solidFill>
                <a:effectLst/>
                <a:latin typeface="Google Sans"/>
              </a:rPr>
              <a:t>Nationale</a:t>
            </a:r>
            <a:r>
              <a:rPr lang="en-US" b="0" i="0" dirty="0">
                <a:solidFill>
                  <a:srgbClr val="4D5156"/>
                </a:solidFill>
                <a:effectLst/>
                <a:latin typeface="Google Sans"/>
              </a:rPr>
              <a:t> des </a:t>
            </a:r>
            <a:r>
              <a:rPr lang="en-US" b="0" i="0" dirty="0" err="1">
                <a:solidFill>
                  <a:srgbClr val="4D5156"/>
                </a:solidFill>
                <a:effectLst/>
                <a:latin typeface="Google Sans"/>
              </a:rPr>
              <a:t>Centres</a:t>
            </a:r>
            <a:r>
              <a:rPr lang="en-US" b="0" i="0" dirty="0">
                <a:solidFill>
                  <a:srgbClr val="4D5156"/>
                </a:solidFill>
                <a:effectLst/>
                <a:latin typeface="Google Sans"/>
              </a:rPr>
              <a:t> de </a:t>
            </a:r>
            <a:r>
              <a:rPr lang="en-US" b="0" i="0" dirty="0" err="1">
                <a:solidFill>
                  <a:srgbClr val="4D5156"/>
                </a:solidFill>
                <a:effectLst/>
                <a:latin typeface="Google Sans"/>
              </a:rPr>
              <a:t>Lutte</a:t>
            </a:r>
            <a:r>
              <a:rPr lang="en-US" b="0" i="0" dirty="0">
                <a:solidFill>
                  <a:srgbClr val="4D5156"/>
                </a:solidFill>
                <a:effectLst/>
                <a:latin typeface="Google Sans"/>
              </a:rPr>
              <a:t> </a:t>
            </a:r>
            <a:r>
              <a:rPr lang="en-US" b="0" i="0" dirty="0" err="1">
                <a:solidFill>
                  <a:srgbClr val="4D5156"/>
                </a:solidFill>
                <a:effectLst/>
                <a:latin typeface="Google Sans"/>
              </a:rPr>
              <a:t>Contre</a:t>
            </a:r>
            <a:r>
              <a:rPr lang="en-US" b="0" i="0" dirty="0">
                <a:solidFill>
                  <a:srgbClr val="4D5156"/>
                </a:solidFill>
                <a:effectLst/>
                <a:latin typeface="Google Sans"/>
              </a:rPr>
              <a:t> le Cancer (FNCLCC) </a:t>
            </a:r>
            <a:endParaRPr lang="en-US" dirty="0"/>
          </a:p>
        </p:txBody>
      </p:sp>
      <p:sp>
        <p:nvSpPr>
          <p:cNvPr id="4" name="Slide Number Placeholder 3"/>
          <p:cNvSpPr>
            <a:spLocks noGrp="1"/>
          </p:cNvSpPr>
          <p:nvPr>
            <p:ph type="sldNum" sz="quarter" idx="5"/>
          </p:nvPr>
        </p:nvSpPr>
        <p:spPr/>
        <p:txBody>
          <a:bodyPr/>
          <a:lstStyle/>
          <a:p>
            <a:fld id="{4B375ECE-EAEC-E940-9061-71F7A7FA45FF}" type="slidenum">
              <a:rPr lang="en-US" smtClean="0"/>
              <a:t>37</a:t>
            </a:fld>
            <a:endParaRPr lang="en-US"/>
          </a:p>
        </p:txBody>
      </p:sp>
    </p:spTree>
    <p:extLst>
      <p:ext uri="{BB962C8B-B14F-4D97-AF65-F5344CB8AC3E}">
        <p14:creationId xmlns:p14="http://schemas.microsoft.com/office/powerpoint/2010/main" val="3004872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An ROC curve (receiver operating characteristic curve) is </a:t>
            </a:r>
            <a:r>
              <a:rPr lang="en-US" b="0" i="0" dirty="0">
                <a:solidFill>
                  <a:srgbClr val="040C28"/>
                </a:solidFill>
                <a:effectLst/>
                <a:latin typeface="Google Sans"/>
              </a:rPr>
              <a:t>a graph showing the performance of a classification model at all classification thresholds</a:t>
            </a:r>
            <a:r>
              <a:rPr lang="en-US" b="0" i="0" dirty="0">
                <a:solidFill>
                  <a:srgbClr val="202124"/>
                </a:solidFill>
                <a:effectLst/>
                <a:latin typeface="Google Sans"/>
              </a:rPr>
              <a:t>.</a:t>
            </a:r>
            <a:endParaRPr lang="en-US" dirty="0"/>
          </a:p>
        </p:txBody>
      </p:sp>
      <p:sp>
        <p:nvSpPr>
          <p:cNvPr id="4" name="Slide Number Placeholder 3"/>
          <p:cNvSpPr>
            <a:spLocks noGrp="1"/>
          </p:cNvSpPr>
          <p:nvPr>
            <p:ph type="sldNum" sz="quarter" idx="5"/>
          </p:nvPr>
        </p:nvSpPr>
        <p:spPr/>
        <p:txBody>
          <a:bodyPr/>
          <a:lstStyle/>
          <a:p>
            <a:fld id="{4B375ECE-EAEC-E940-9061-71F7A7FA45FF}" type="slidenum">
              <a:rPr lang="en-US" smtClean="0"/>
              <a:t>38</a:t>
            </a:fld>
            <a:endParaRPr lang="en-US"/>
          </a:p>
        </p:txBody>
      </p:sp>
    </p:spTree>
    <p:extLst>
      <p:ext uri="{BB962C8B-B14F-4D97-AF65-F5344CB8AC3E}">
        <p14:creationId xmlns:p14="http://schemas.microsoft.com/office/powerpoint/2010/main" val="325595750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7.xml"/><Relationship Id="rId7" Type="http://schemas.openxmlformats.org/officeDocument/2006/relationships/image" Target="../media/image4.png"/><Relationship Id="rId2" Type="http://schemas.openxmlformats.org/officeDocument/2006/relationships/customXml" Target="../../customXml/item4.xml"/><Relationship Id="rId1" Type="http://schemas.openxmlformats.org/officeDocument/2006/relationships/customXml" Target="../../customXml/item3.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3.xml"/><Relationship Id="rId1" Type="http://schemas.openxmlformats.org/officeDocument/2006/relationships/customXml" Target="../../customXml/item9.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customXml" Target="../../customXml/item5.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customXml" Target="../../customXml/item8.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11.xml"/><Relationship Id="rId7" Type="http://schemas.openxmlformats.org/officeDocument/2006/relationships/image" Target="../media/image15.png"/><Relationship Id="rId2" Type="http://schemas.openxmlformats.org/officeDocument/2006/relationships/customXml" Target="../../customXml/item1.xml"/><Relationship Id="rId1" Type="http://schemas.openxmlformats.org/officeDocument/2006/relationships/customXml" Target="../../customXml/item15.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12.xml"/><Relationship Id="rId7" Type="http://schemas.openxmlformats.org/officeDocument/2006/relationships/image" Target="../media/image15.png"/><Relationship Id="rId2" Type="http://schemas.openxmlformats.org/officeDocument/2006/relationships/customXml" Target="../../customXml/item14.xml"/><Relationship Id="rId1" Type="http://schemas.openxmlformats.org/officeDocument/2006/relationships/customXml" Target="../../customXml/item13.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1012508" y="4122782"/>
            <a:ext cx="13716000" cy="2407558"/>
          </a:xfrm>
          <a:prstGeom prst="rect">
            <a:avLst/>
          </a:prstGeom>
        </p:spPr>
        <p:txBody>
          <a:bodyPr anchor="t">
            <a:noAutofit/>
          </a:bodyPr>
          <a:lstStyle>
            <a:lvl1pPr algn="l">
              <a:lnSpc>
                <a:spcPts val="9200"/>
              </a:lnSpc>
              <a:defRPr sz="9200"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1035368" y="678647"/>
            <a:ext cx="8343712" cy="2135990"/>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6554676" y="9109915"/>
            <a:ext cx="1225590" cy="965152"/>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6617486" y="7124700"/>
            <a:ext cx="1006194" cy="1628776"/>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7562497"/>
            <a:ext cx="1350090" cy="445648"/>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8215620"/>
            <a:ext cx="1350090" cy="445405"/>
          </a:xfrm>
          <a:prstGeom prst="rect">
            <a:avLst/>
          </a:prstGeom>
        </p:spPr>
      </p:pic>
      <p:sp>
        <p:nvSpPr>
          <p:cNvPr id="16" name="Espaço Reservado para Texto 15"/>
          <p:cNvSpPr>
            <a:spLocks noGrp="1"/>
          </p:cNvSpPr>
          <p:nvPr>
            <p:ph type="body" sz="quarter" idx="10" hasCustomPrompt="1"/>
          </p:nvPr>
        </p:nvSpPr>
        <p:spPr>
          <a:xfrm>
            <a:off x="1454150" y="7499350"/>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1463926" y="8141912"/>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117887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76BB-6269-011B-C9FB-CF441E70E91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2FAD9-D380-5ED0-3138-AD4E3882521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18AED52-E53A-E4FD-9034-96F0F9088098}"/>
              </a:ext>
            </a:extLst>
          </p:cNvPr>
          <p:cNvSpPr>
            <a:spLocks noGrp="1"/>
          </p:cNvSpPr>
          <p:nvPr>
            <p:ph type="dt" sz="half" idx="10"/>
          </p:nvPr>
        </p:nvSpPr>
        <p:spPr/>
        <p:txBody>
          <a:bodyPr/>
          <a:lstStyle/>
          <a:p>
            <a:fld id="{890AA17E-4C88-2342-B6EA-82A561210100}" type="datetimeFigureOut">
              <a:rPr lang="en-US" smtClean="0"/>
              <a:t>5/30/24</a:t>
            </a:fld>
            <a:endParaRPr lang="en-US"/>
          </a:p>
        </p:txBody>
      </p:sp>
      <p:sp>
        <p:nvSpPr>
          <p:cNvPr id="5" name="Footer Placeholder 4">
            <a:extLst>
              <a:ext uri="{FF2B5EF4-FFF2-40B4-BE49-F238E27FC236}">
                <a16:creationId xmlns:a16="http://schemas.microsoft.com/office/drawing/2014/main" id="{E5C81D25-2E16-E9FC-4F40-469A6F482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14A75-D77C-384C-B8D1-633678149BBA}"/>
              </a:ext>
            </a:extLst>
          </p:cNvPr>
          <p:cNvSpPr>
            <a:spLocks noGrp="1"/>
          </p:cNvSpPr>
          <p:nvPr>
            <p:ph type="sldNum" sz="quarter" idx="12"/>
          </p:nvPr>
        </p:nvSpPr>
        <p:spPr/>
        <p:txBody>
          <a:bodyPr/>
          <a:lstStyle/>
          <a:p>
            <a:fld id="{8016EEFC-CC4F-2141-9E15-E88C494CB2C5}" type="slidenum">
              <a:rPr lang="en-US" smtClean="0"/>
              <a:t>‹#›</a:t>
            </a:fld>
            <a:endParaRPr lang="en-US"/>
          </a:p>
        </p:txBody>
      </p:sp>
    </p:spTree>
    <p:extLst>
      <p:ext uri="{BB962C8B-B14F-4D97-AF65-F5344CB8AC3E}">
        <p14:creationId xmlns:p14="http://schemas.microsoft.com/office/powerpoint/2010/main" val="2544148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519F0-5BA2-297A-E8CC-42D8A0A82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54223-C85C-0CAD-5BE2-BBA166941A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7B8132-DFD3-4EEF-9105-93A7A32C0161}"/>
              </a:ext>
            </a:extLst>
          </p:cNvPr>
          <p:cNvSpPr>
            <a:spLocks noGrp="1"/>
          </p:cNvSpPr>
          <p:nvPr>
            <p:ph type="dt" sz="half" idx="10"/>
          </p:nvPr>
        </p:nvSpPr>
        <p:spPr/>
        <p:txBody>
          <a:bodyPr/>
          <a:lstStyle/>
          <a:p>
            <a:fld id="{890AA17E-4C88-2342-B6EA-82A561210100}" type="datetimeFigureOut">
              <a:rPr lang="en-US" smtClean="0"/>
              <a:t>5/30/24</a:t>
            </a:fld>
            <a:endParaRPr lang="en-US"/>
          </a:p>
        </p:txBody>
      </p:sp>
      <p:sp>
        <p:nvSpPr>
          <p:cNvPr id="5" name="Footer Placeholder 4">
            <a:extLst>
              <a:ext uri="{FF2B5EF4-FFF2-40B4-BE49-F238E27FC236}">
                <a16:creationId xmlns:a16="http://schemas.microsoft.com/office/drawing/2014/main" id="{5514023E-98D4-ECFC-BEA6-95C5ED892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90A239-96A8-9968-BF98-4B082F42ABDF}"/>
              </a:ext>
            </a:extLst>
          </p:cNvPr>
          <p:cNvSpPr>
            <a:spLocks noGrp="1"/>
          </p:cNvSpPr>
          <p:nvPr>
            <p:ph type="sldNum" sz="quarter" idx="12"/>
          </p:nvPr>
        </p:nvSpPr>
        <p:spPr/>
        <p:txBody>
          <a:bodyPr/>
          <a:lstStyle/>
          <a:p>
            <a:fld id="{8016EEFC-CC4F-2141-9E15-E88C494CB2C5}" type="slidenum">
              <a:rPr lang="en-US" smtClean="0"/>
              <a:t>‹#›</a:t>
            </a:fld>
            <a:endParaRPr lang="en-US"/>
          </a:p>
        </p:txBody>
      </p:sp>
    </p:spTree>
    <p:extLst>
      <p:ext uri="{BB962C8B-B14F-4D97-AF65-F5344CB8AC3E}">
        <p14:creationId xmlns:p14="http://schemas.microsoft.com/office/powerpoint/2010/main" val="1074844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D21ED-BC4B-5257-5D83-6557C4C7ED7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C37294A-8283-E3C1-1A18-EC52D5943D5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4F2399-2D2D-8150-7B47-B01FED17B8A2}"/>
              </a:ext>
            </a:extLst>
          </p:cNvPr>
          <p:cNvSpPr>
            <a:spLocks noGrp="1"/>
          </p:cNvSpPr>
          <p:nvPr>
            <p:ph type="dt" sz="half" idx="10"/>
          </p:nvPr>
        </p:nvSpPr>
        <p:spPr/>
        <p:txBody>
          <a:bodyPr/>
          <a:lstStyle/>
          <a:p>
            <a:fld id="{890AA17E-4C88-2342-B6EA-82A561210100}" type="datetimeFigureOut">
              <a:rPr lang="en-US" smtClean="0"/>
              <a:t>5/30/24</a:t>
            </a:fld>
            <a:endParaRPr lang="en-US"/>
          </a:p>
        </p:txBody>
      </p:sp>
      <p:sp>
        <p:nvSpPr>
          <p:cNvPr id="5" name="Footer Placeholder 4">
            <a:extLst>
              <a:ext uri="{FF2B5EF4-FFF2-40B4-BE49-F238E27FC236}">
                <a16:creationId xmlns:a16="http://schemas.microsoft.com/office/drawing/2014/main" id="{D1F53856-148D-8ABB-619C-B99760F1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C1B3E-257F-71FC-B828-19B62277FB96}"/>
              </a:ext>
            </a:extLst>
          </p:cNvPr>
          <p:cNvSpPr>
            <a:spLocks noGrp="1"/>
          </p:cNvSpPr>
          <p:nvPr>
            <p:ph type="sldNum" sz="quarter" idx="12"/>
          </p:nvPr>
        </p:nvSpPr>
        <p:spPr/>
        <p:txBody>
          <a:bodyPr/>
          <a:lstStyle/>
          <a:p>
            <a:fld id="{8016EEFC-CC4F-2141-9E15-E88C494CB2C5}" type="slidenum">
              <a:rPr lang="en-US" smtClean="0"/>
              <a:t>‹#›</a:t>
            </a:fld>
            <a:endParaRPr lang="en-US"/>
          </a:p>
        </p:txBody>
      </p:sp>
    </p:spTree>
    <p:extLst>
      <p:ext uri="{BB962C8B-B14F-4D97-AF65-F5344CB8AC3E}">
        <p14:creationId xmlns:p14="http://schemas.microsoft.com/office/powerpoint/2010/main" val="761830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4560E-445B-197C-F26F-EBB059FECF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8C18E-9589-68DE-F751-4BA630A646F1}"/>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D0DBA-8AE2-8F3E-F099-AA9ACBBCBDE2}"/>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35D7A-1ACA-D540-BDBB-D32EB1A9A1B9}"/>
              </a:ext>
            </a:extLst>
          </p:cNvPr>
          <p:cNvSpPr>
            <a:spLocks noGrp="1"/>
          </p:cNvSpPr>
          <p:nvPr>
            <p:ph type="dt" sz="half" idx="10"/>
          </p:nvPr>
        </p:nvSpPr>
        <p:spPr/>
        <p:txBody>
          <a:bodyPr/>
          <a:lstStyle/>
          <a:p>
            <a:fld id="{890AA17E-4C88-2342-B6EA-82A561210100}" type="datetimeFigureOut">
              <a:rPr lang="en-US" smtClean="0"/>
              <a:t>5/30/24</a:t>
            </a:fld>
            <a:endParaRPr lang="en-US"/>
          </a:p>
        </p:txBody>
      </p:sp>
      <p:sp>
        <p:nvSpPr>
          <p:cNvPr id="6" name="Footer Placeholder 5">
            <a:extLst>
              <a:ext uri="{FF2B5EF4-FFF2-40B4-BE49-F238E27FC236}">
                <a16:creationId xmlns:a16="http://schemas.microsoft.com/office/drawing/2014/main" id="{30F8DBA5-274C-AAC2-3B61-E4E2A80530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F1070D-FEC9-0E9E-1F41-57A6AACDD351}"/>
              </a:ext>
            </a:extLst>
          </p:cNvPr>
          <p:cNvSpPr>
            <a:spLocks noGrp="1"/>
          </p:cNvSpPr>
          <p:nvPr>
            <p:ph type="sldNum" sz="quarter" idx="12"/>
          </p:nvPr>
        </p:nvSpPr>
        <p:spPr/>
        <p:txBody>
          <a:bodyPr/>
          <a:lstStyle/>
          <a:p>
            <a:fld id="{8016EEFC-CC4F-2141-9E15-E88C494CB2C5}" type="slidenum">
              <a:rPr lang="en-US" smtClean="0"/>
              <a:t>‹#›</a:t>
            </a:fld>
            <a:endParaRPr lang="en-US"/>
          </a:p>
        </p:txBody>
      </p:sp>
    </p:spTree>
    <p:extLst>
      <p:ext uri="{BB962C8B-B14F-4D97-AF65-F5344CB8AC3E}">
        <p14:creationId xmlns:p14="http://schemas.microsoft.com/office/powerpoint/2010/main" val="570825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85BBF-981B-2A2B-4EDB-F892C7B4B64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527C78-31A7-2935-2834-1079AD68586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7CCBD9B-5210-22AD-95FA-28B37C87C22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D24A9B-D2B8-E3B7-A0FC-A594DC7B64E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4110548-9088-CA06-2C3E-970F9EB2B21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646F31-F86E-D266-14C6-737DF9D9B151}"/>
              </a:ext>
            </a:extLst>
          </p:cNvPr>
          <p:cNvSpPr>
            <a:spLocks noGrp="1"/>
          </p:cNvSpPr>
          <p:nvPr>
            <p:ph type="dt" sz="half" idx="10"/>
          </p:nvPr>
        </p:nvSpPr>
        <p:spPr/>
        <p:txBody>
          <a:bodyPr/>
          <a:lstStyle/>
          <a:p>
            <a:fld id="{890AA17E-4C88-2342-B6EA-82A561210100}" type="datetimeFigureOut">
              <a:rPr lang="en-US" smtClean="0"/>
              <a:t>5/30/24</a:t>
            </a:fld>
            <a:endParaRPr lang="en-US"/>
          </a:p>
        </p:txBody>
      </p:sp>
      <p:sp>
        <p:nvSpPr>
          <p:cNvPr id="8" name="Footer Placeholder 7">
            <a:extLst>
              <a:ext uri="{FF2B5EF4-FFF2-40B4-BE49-F238E27FC236}">
                <a16:creationId xmlns:a16="http://schemas.microsoft.com/office/drawing/2014/main" id="{B0B27CB5-C510-C099-8786-E2D1172246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B9F087-966F-1F3F-5D7B-1C4A5D428E1E}"/>
              </a:ext>
            </a:extLst>
          </p:cNvPr>
          <p:cNvSpPr>
            <a:spLocks noGrp="1"/>
          </p:cNvSpPr>
          <p:nvPr>
            <p:ph type="sldNum" sz="quarter" idx="12"/>
          </p:nvPr>
        </p:nvSpPr>
        <p:spPr/>
        <p:txBody>
          <a:bodyPr/>
          <a:lstStyle/>
          <a:p>
            <a:fld id="{8016EEFC-CC4F-2141-9E15-E88C494CB2C5}" type="slidenum">
              <a:rPr lang="en-US" smtClean="0"/>
              <a:t>‹#›</a:t>
            </a:fld>
            <a:endParaRPr lang="en-US"/>
          </a:p>
        </p:txBody>
      </p:sp>
    </p:spTree>
    <p:extLst>
      <p:ext uri="{BB962C8B-B14F-4D97-AF65-F5344CB8AC3E}">
        <p14:creationId xmlns:p14="http://schemas.microsoft.com/office/powerpoint/2010/main" val="335287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4FE2B-900F-2D41-4AB9-1C75CC4505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EB6273-F622-3F6A-D578-5A5D13072CA5}"/>
              </a:ext>
            </a:extLst>
          </p:cNvPr>
          <p:cNvSpPr>
            <a:spLocks noGrp="1"/>
          </p:cNvSpPr>
          <p:nvPr>
            <p:ph type="dt" sz="half" idx="10"/>
          </p:nvPr>
        </p:nvSpPr>
        <p:spPr/>
        <p:txBody>
          <a:bodyPr/>
          <a:lstStyle/>
          <a:p>
            <a:fld id="{890AA17E-4C88-2342-B6EA-82A561210100}" type="datetimeFigureOut">
              <a:rPr lang="en-US" smtClean="0"/>
              <a:t>5/30/24</a:t>
            </a:fld>
            <a:endParaRPr lang="en-US"/>
          </a:p>
        </p:txBody>
      </p:sp>
      <p:sp>
        <p:nvSpPr>
          <p:cNvPr id="4" name="Footer Placeholder 3">
            <a:extLst>
              <a:ext uri="{FF2B5EF4-FFF2-40B4-BE49-F238E27FC236}">
                <a16:creationId xmlns:a16="http://schemas.microsoft.com/office/drawing/2014/main" id="{BE7A1A1E-CFAC-C97E-9CD4-79B241996F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5B10F9-3889-283A-D348-5A73B9784166}"/>
              </a:ext>
            </a:extLst>
          </p:cNvPr>
          <p:cNvSpPr>
            <a:spLocks noGrp="1"/>
          </p:cNvSpPr>
          <p:nvPr>
            <p:ph type="sldNum" sz="quarter" idx="12"/>
          </p:nvPr>
        </p:nvSpPr>
        <p:spPr/>
        <p:txBody>
          <a:bodyPr/>
          <a:lstStyle/>
          <a:p>
            <a:fld id="{8016EEFC-CC4F-2141-9E15-E88C494CB2C5}" type="slidenum">
              <a:rPr lang="en-US" smtClean="0"/>
              <a:t>‹#›</a:t>
            </a:fld>
            <a:endParaRPr lang="en-US"/>
          </a:p>
        </p:txBody>
      </p:sp>
    </p:spTree>
    <p:extLst>
      <p:ext uri="{BB962C8B-B14F-4D97-AF65-F5344CB8AC3E}">
        <p14:creationId xmlns:p14="http://schemas.microsoft.com/office/powerpoint/2010/main" val="3974755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D2EE6-B586-1B9A-238A-9011592B1135}"/>
              </a:ext>
            </a:extLst>
          </p:cNvPr>
          <p:cNvSpPr>
            <a:spLocks noGrp="1"/>
          </p:cNvSpPr>
          <p:nvPr>
            <p:ph type="dt" sz="half" idx="10"/>
          </p:nvPr>
        </p:nvSpPr>
        <p:spPr/>
        <p:txBody>
          <a:bodyPr/>
          <a:lstStyle/>
          <a:p>
            <a:fld id="{890AA17E-4C88-2342-B6EA-82A561210100}" type="datetimeFigureOut">
              <a:rPr lang="en-US" smtClean="0"/>
              <a:t>5/30/24</a:t>
            </a:fld>
            <a:endParaRPr lang="en-US"/>
          </a:p>
        </p:txBody>
      </p:sp>
      <p:sp>
        <p:nvSpPr>
          <p:cNvPr id="3" name="Footer Placeholder 2">
            <a:extLst>
              <a:ext uri="{FF2B5EF4-FFF2-40B4-BE49-F238E27FC236}">
                <a16:creationId xmlns:a16="http://schemas.microsoft.com/office/drawing/2014/main" id="{91036EC8-EC3F-E603-983E-DD6543F706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E0BE6F-D7E9-5F38-E58C-B07522F28615}"/>
              </a:ext>
            </a:extLst>
          </p:cNvPr>
          <p:cNvSpPr>
            <a:spLocks noGrp="1"/>
          </p:cNvSpPr>
          <p:nvPr>
            <p:ph type="sldNum" sz="quarter" idx="12"/>
          </p:nvPr>
        </p:nvSpPr>
        <p:spPr/>
        <p:txBody>
          <a:bodyPr/>
          <a:lstStyle/>
          <a:p>
            <a:fld id="{8016EEFC-CC4F-2141-9E15-E88C494CB2C5}" type="slidenum">
              <a:rPr lang="en-US" smtClean="0"/>
              <a:t>‹#›</a:t>
            </a:fld>
            <a:endParaRPr lang="en-US"/>
          </a:p>
        </p:txBody>
      </p:sp>
    </p:spTree>
    <p:extLst>
      <p:ext uri="{BB962C8B-B14F-4D97-AF65-F5344CB8AC3E}">
        <p14:creationId xmlns:p14="http://schemas.microsoft.com/office/powerpoint/2010/main" val="1318654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80DD4-7D0C-4FC6-34B1-49489CC961B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1378F4B-7F66-2039-2ED9-68295B1731F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F13D05-31F0-77E4-6F96-F0FBCE9E3E5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18B172F-6085-A65E-4133-A5312E041236}"/>
              </a:ext>
            </a:extLst>
          </p:cNvPr>
          <p:cNvSpPr>
            <a:spLocks noGrp="1"/>
          </p:cNvSpPr>
          <p:nvPr>
            <p:ph type="dt" sz="half" idx="10"/>
          </p:nvPr>
        </p:nvSpPr>
        <p:spPr/>
        <p:txBody>
          <a:bodyPr/>
          <a:lstStyle/>
          <a:p>
            <a:fld id="{890AA17E-4C88-2342-B6EA-82A561210100}" type="datetimeFigureOut">
              <a:rPr lang="en-US" smtClean="0"/>
              <a:t>5/30/24</a:t>
            </a:fld>
            <a:endParaRPr lang="en-US"/>
          </a:p>
        </p:txBody>
      </p:sp>
      <p:sp>
        <p:nvSpPr>
          <p:cNvPr id="6" name="Footer Placeholder 5">
            <a:extLst>
              <a:ext uri="{FF2B5EF4-FFF2-40B4-BE49-F238E27FC236}">
                <a16:creationId xmlns:a16="http://schemas.microsoft.com/office/drawing/2014/main" id="{3F511150-3C1A-E6BB-86D9-E8073F8DDB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36333F-6E91-B7ED-7D35-A58E24DA2C05}"/>
              </a:ext>
            </a:extLst>
          </p:cNvPr>
          <p:cNvSpPr>
            <a:spLocks noGrp="1"/>
          </p:cNvSpPr>
          <p:nvPr>
            <p:ph type="sldNum" sz="quarter" idx="12"/>
          </p:nvPr>
        </p:nvSpPr>
        <p:spPr/>
        <p:txBody>
          <a:bodyPr/>
          <a:lstStyle/>
          <a:p>
            <a:fld id="{8016EEFC-CC4F-2141-9E15-E88C494CB2C5}" type="slidenum">
              <a:rPr lang="en-US" smtClean="0"/>
              <a:t>‹#›</a:t>
            </a:fld>
            <a:endParaRPr lang="en-US"/>
          </a:p>
        </p:txBody>
      </p:sp>
    </p:spTree>
    <p:extLst>
      <p:ext uri="{BB962C8B-B14F-4D97-AF65-F5344CB8AC3E}">
        <p14:creationId xmlns:p14="http://schemas.microsoft.com/office/powerpoint/2010/main" val="3614007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DC9D-BAB3-C323-2DAB-CE2A30EF198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E1986EF-941C-8D02-4013-11BA1DAABA38}"/>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D71C1B2-976F-0912-6115-46BC28527F2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7059D4B-9B49-8697-A139-E520E08E98C3}"/>
              </a:ext>
            </a:extLst>
          </p:cNvPr>
          <p:cNvSpPr>
            <a:spLocks noGrp="1"/>
          </p:cNvSpPr>
          <p:nvPr>
            <p:ph type="dt" sz="half" idx="10"/>
          </p:nvPr>
        </p:nvSpPr>
        <p:spPr/>
        <p:txBody>
          <a:bodyPr/>
          <a:lstStyle/>
          <a:p>
            <a:fld id="{890AA17E-4C88-2342-B6EA-82A561210100}" type="datetimeFigureOut">
              <a:rPr lang="en-US" smtClean="0"/>
              <a:t>5/30/24</a:t>
            </a:fld>
            <a:endParaRPr lang="en-US"/>
          </a:p>
        </p:txBody>
      </p:sp>
      <p:sp>
        <p:nvSpPr>
          <p:cNvPr id="6" name="Footer Placeholder 5">
            <a:extLst>
              <a:ext uri="{FF2B5EF4-FFF2-40B4-BE49-F238E27FC236}">
                <a16:creationId xmlns:a16="http://schemas.microsoft.com/office/drawing/2014/main" id="{FA530D53-C469-55B3-88EA-8CA5C7797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F74B27-BE16-4020-0790-18B79185DB1D}"/>
              </a:ext>
            </a:extLst>
          </p:cNvPr>
          <p:cNvSpPr>
            <a:spLocks noGrp="1"/>
          </p:cNvSpPr>
          <p:nvPr>
            <p:ph type="sldNum" sz="quarter" idx="12"/>
          </p:nvPr>
        </p:nvSpPr>
        <p:spPr/>
        <p:txBody>
          <a:bodyPr/>
          <a:lstStyle/>
          <a:p>
            <a:fld id="{8016EEFC-CC4F-2141-9E15-E88C494CB2C5}" type="slidenum">
              <a:rPr lang="en-US" smtClean="0"/>
              <a:t>‹#›</a:t>
            </a:fld>
            <a:endParaRPr lang="en-US"/>
          </a:p>
        </p:txBody>
      </p:sp>
    </p:spTree>
    <p:extLst>
      <p:ext uri="{BB962C8B-B14F-4D97-AF65-F5344CB8AC3E}">
        <p14:creationId xmlns:p14="http://schemas.microsoft.com/office/powerpoint/2010/main" val="664228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02CC-BB18-1556-18CB-2E8E6E2CD7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214278-6A72-6703-8805-389039E531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19451-72BF-2751-0079-5F47535D495E}"/>
              </a:ext>
            </a:extLst>
          </p:cNvPr>
          <p:cNvSpPr>
            <a:spLocks noGrp="1"/>
          </p:cNvSpPr>
          <p:nvPr>
            <p:ph type="dt" sz="half" idx="10"/>
          </p:nvPr>
        </p:nvSpPr>
        <p:spPr/>
        <p:txBody>
          <a:bodyPr/>
          <a:lstStyle/>
          <a:p>
            <a:fld id="{890AA17E-4C88-2342-B6EA-82A561210100}" type="datetimeFigureOut">
              <a:rPr lang="en-US" smtClean="0"/>
              <a:t>5/30/24</a:t>
            </a:fld>
            <a:endParaRPr lang="en-US"/>
          </a:p>
        </p:txBody>
      </p:sp>
      <p:sp>
        <p:nvSpPr>
          <p:cNvPr id="5" name="Footer Placeholder 4">
            <a:extLst>
              <a:ext uri="{FF2B5EF4-FFF2-40B4-BE49-F238E27FC236}">
                <a16:creationId xmlns:a16="http://schemas.microsoft.com/office/drawing/2014/main" id="{B7BC2C08-0C1B-0BFC-529C-508C18C31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8BAA8-E6AF-DED3-ABC4-3AE01689DF98}"/>
              </a:ext>
            </a:extLst>
          </p:cNvPr>
          <p:cNvSpPr>
            <a:spLocks noGrp="1"/>
          </p:cNvSpPr>
          <p:nvPr>
            <p:ph type="sldNum" sz="quarter" idx="12"/>
          </p:nvPr>
        </p:nvSpPr>
        <p:spPr/>
        <p:txBody>
          <a:bodyPr/>
          <a:lstStyle/>
          <a:p>
            <a:fld id="{8016EEFC-CC4F-2141-9E15-E88C494CB2C5}" type="slidenum">
              <a:rPr lang="en-US" smtClean="0"/>
              <a:t>‹#›</a:t>
            </a:fld>
            <a:endParaRPr lang="en-US"/>
          </a:p>
        </p:txBody>
      </p:sp>
    </p:spTree>
    <p:extLst>
      <p:ext uri="{BB962C8B-B14F-4D97-AF65-F5344CB8AC3E}">
        <p14:creationId xmlns:p14="http://schemas.microsoft.com/office/powerpoint/2010/main" val="190852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2689890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55AE91-1C45-E51C-E339-0446A8EEA64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05D5B6-354F-7146-8FCB-AB3DB2C7159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7C6A3-2D47-B068-FC1E-AE93966C270E}"/>
              </a:ext>
            </a:extLst>
          </p:cNvPr>
          <p:cNvSpPr>
            <a:spLocks noGrp="1"/>
          </p:cNvSpPr>
          <p:nvPr>
            <p:ph type="dt" sz="half" idx="10"/>
          </p:nvPr>
        </p:nvSpPr>
        <p:spPr/>
        <p:txBody>
          <a:bodyPr/>
          <a:lstStyle/>
          <a:p>
            <a:fld id="{890AA17E-4C88-2342-B6EA-82A561210100}" type="datetimeFigureOut">
              <a:rPr lang="en-US" smtClean="0"/>
              <a:t>5/30/24</a:t>
            </a:fld>
            <a:endParaRPr lang="en-US"/>
          </a:p>
        </p:txBody>
      </p:sp>
      <p:sp>
        <p:nvSpPr>
          <p:cNvPr id="5" name="Footer Placeholder 4">
            <a:extLst>
              <a:ext uri="{FF2B5EF4-FFF2-40B4-BE49-F238E27FC236}">
                <a16:creationId xmlns:a16="http://schemas.microsoft.com/office/drawing/2014/main" id="{ACDE7A20-D067-4E90-0344-9D51430A0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8FF50-C671-6249-2A78-2A4F1F939CFF}"/>
              </a:ext>
            </a:extLst>
          </p:cNvPr>
          <p:cNvSpPr>
            <a:spLocks noGrp="1"/>
          </p:cNvSpPr>
          <p:nvPr>
            <p:ph type="sldNum" sz="quarter" idx="12"/>
          </p:nvPr>
        </p:nvSpPr>
        <p:spPr/>
        <p:txBody>
          <a:bodyPr/>
          <a:lstStyle/>
          <a:p>
            <a:fld id="{8016EEFC-CC4F-2141-9E15-E88C494CB2C5}" type="slidenum">
              <a:rPr lang="en-US" smtClean="0"/>
              <a:t>‹#›</a:t>
            </a:fld>
            <a:endParaRPr lang="en-US"/>
          </a:p>
        </p:txBody>
      </p:sp>
    </p:spTree>
    <p:extLst>
      <p:ext uri="{BB962C8B-B14F-4D97-AF65-F5344CB8AC3E}">
        <p14:creationId xmlns:p14="http://schemas.microsoft.com/office/powerpoint/2010/main" val="3827896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156857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6951"/>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784" indent="0" algn="ctr">
              <a:buNone/>
              <a:defRPr>
                <a:solidFill>
                  <a:schemeClr val="tx1">
                    <a:tint val="75000"/>
                  </a:schemeClr>
                </a:solidFill>
              </a:defRPr>
            </a:lvl2pPr>
            <a:lvl3pPr marL="1371566" indent="0" algn="ctr">
              <a:buNone/>
              <a:defRPr>
                <a:solidFill>
                  <a:schemeClr val="tx1">
                    <a:tint val="75000"/>
                  </a:schemeClr>
                </a:solidFill>
              </a:defRPr>
            </a:lvl3pPr>
            <a:lvl4pPr marL="2057349" indent="0" algn="ctr">
              <a:buNone/>
              <a:defRPr>
                <a:solidFill>
                  <a:schemeClr val="tx1">
                    <a:tint val="75000"/>
                  </a:schemeClr>
                </a:solidFill>
              </a:defRPr>
            </a:lvl4pPr>
            <a:lvl5pPr marL="2743131" indent="0" algn="ctr">
              <a:buNone/>
              <a:defRPr>
                <a:solidFill>
                  <a:schemeClr val="tx1">
                    <a:tint val="75000"/>
                  </a:schemeClr>
                </a:solidFill>
              </a:defRPr>
            </a:lvl5pPr>
            <a:lvl6pPr marL="3428915" indent="0" algn="ctr">
              <a:buNone/>
              <a:defRPr>
                <a:solidFill>
                  <a:schemeClr val="tx1">
                    <a:tint val="75000"/>
                  </a:schemeClr>
                </a:solidFill>
              </a:defRPr>
            </a:lvl6pPr>
            <a:lvl7pPr marL="4114697" indent="0" algn="ctr">
              <a:buNone/>
              <a:defRPr>
                <a:solidFill>
                  <a:schemeClr val="tx1">
                    <a:tint val="75000"/>
                  </a:schemeClr>
                </a:solidFill>
              </a:defRPr>
            </a:lvl7pPr>
            <a:lvl8pPr marL="4800480" indent="0" algn="ctr">
              <a:buNone/>
              <a:defRPr>
                <a:solidFill>
                  <a:schemeClr val="tx1">
                    <a:tint val="75000"/>
                  </a:schemeClr>
                </a:solidFill>
              </a:defRPr>
            </a:lvl8pPr>
            <a:lvl9pPr marL="54862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6C5251-2577-405B-A7D1-23152E9DDF91}"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1537453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C5251-2577-405B-A7D1-23152E9DDF91}"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1669440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1660"/>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784" indent="0">
              <a:buNone/>
              <a:defRPr sz="2850">
                <a:solidFill>
                  <a:schemeClr val="tx1">
                    <a:tint val="75000"/>
                  </a:schemeClr>
                </a:solidFill>
              </a:defRPr>
            </a:lvl2pPr>
            <a:lvl3pPr marL="1371566" indent="0">
              <a:buNone/>
              <a:defRPr sz="2400">
                <a:solidFill>
                  <a:schemeClr val="tx1">
                    <a:tint val="75000"/>
                  </a:schemeClr>
                </a:solidFill>
              </a:defRPr>
            </a:lvl3pPr>
            <a:lvl4pPr marL="2057349" indent="0">
              <a:buNone/>
              <a:defRPr sz="2250">
                <a:solidFill>
                  <a:schemeClr val="tx1">
                    <a:tint val="75000"/>
                  </a:schemeClr>
                </a:solidFill>
              </a:defRPr>
            </a:lvl4pPr>
            <a:lvl5pPr marL="2743131" indent="0">
              <a:buNone/>
              <a:defRPr sz="2250">
                <a:solidFill>
                  <a:schemeClr val="tx1">
                    <a:tint val="75000"/>
                  </a:schemeClr>
                </a:solidFill>
              </a:defRPr>
            </a:lvl5pPr>
            <a:lvl6pPr marL="3428915" indent="0">
              <a:buNone/>
              <a:defRPr sz="2250">
                <a:solidFill>
                  <a:schemeClr val="tx1">
                    <a:tint val="75000"/>
                  </a:schemeClr>
                </a:solidFill>
              </a:defRPr>
            </a:lvl6pPr>
            <a:lvl7pPr marL="4114697" indent="0">
              <a:buNone/>
              <a:defRPr sz="2250">
                <a:solidFill>
                  <a:schemeClr val="tx1">
                    <a:tint val="75000"/>
                  </a:schemeClr>
                </a:solidFill>
              </a:defRPr>
            </a:lvl7pPr>
            <a:lvl8pPr marL="4800480" indent="0">
              <a:buNone/>
              <a:defRPr sz="2250">
                <a:solidFill>
                  <a:schemeClr val="tx1">
                    <a:tint val="75000"/>
                  </a:schemeClr>
                </a:solidFill>
              </a:defRPr>
            </a:lvl8pPr>
            <a:lvl9pPr marL="5486264" indent="0">
              <a:buNone/>
              <a:defRPr sz="22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6C5251-2577-405B-A7D1-23152E9DDF91}"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2828060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400308"/>
            <a:ext cx="10820400" cy="6788945"/>
          </a:xfrm>
        </p:spPr>
        <p:txBody>
          <a:bodyPr/>
          <a:lstStyle>
            <a:lvl1pPr>
              <a:defRPr sz="4200"/>
            </a:lvl1pPr>
            <a:lvl2pPr>
              <a:defRPr sz="3600"/>
            </a:lvl2pPr>
            <a:lvl3pPr>
              <a:defRPr sz="3000"/>
            </a:lvl3pPr>
            <a:lvl4pPr>
              <a:defRPr sz="2850"/>
            </a:lvl4pPr>
            <a:lvl5pPr>
              <a:defRPr sz="2850"/>
            </a:lvl5pPr>
            <a:lvl6pPr>
              <a:defRPr sz="2850"/>
            </a:lvl6pPr>
            <a:lvl7pPr>
              <a:defRPr sz="2850"/>
            </a:lvl7pPr>
            <a:lvl8pPr>
              <a:defRPr sz="2850"/>
            </a:lvl8pPr>
            <a:lvl9pPr>
              <a:defRPr sz="28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2400308"/>
            <a:ext cx="10820400" cy="6788945"/>
          </a:xfrm>
        </p:spPr>
        <p:txBody>
          <a:bodyPr/>
          <a:lstStyle>
            <a:lvl1pPr>
              <a:defRPr sz="4200"/>
            </a:lvl1pPr>
            <a:lvl2pPr>
              <a:defRPr sz="3600"/>
            </a:lvl2pPr>
            <a:lvl3pPr>
              <a:defRPr sz="3000"/>
            </a:lvl3pPr>
            <a:lvl4pPr>
              <a:defRPr sz="2850"/>
            </a:lvl4pPr>
            <a:lvl5pPr>
              <a:defRPr sz="2850"/>
            </a:lvl5pPr>
            <a:lvl6pPr>
              <a:defRPr sz="2850"/>
            </a:lvl6pPr>
            <a:lvl7pPr>
              <a:defRPr sz="2850"/>
            </a:lvl7pPr>
            <a:lvl8pPr>
              <a:defRPr sz="2850"/>
            </a:lvl8pPr>
            <a:lvl9pPr>
              <a:defRPr sz="28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6C5251-2577-405B-A7D1-23152E9DDF91}" type="datetimeFigureOut">
              <a:rPr lang="en-US" smtClean="0"/>
              <a:pPr/>
              <a:t>5/30/24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3040504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3600" b="1"/>
            </a:lvl1pPr>
            <a:lvl2pPr marL="685784" indent="0">
              <a:buNone/>
              <a:defRPr sz="3000" b="1"/>
            </a:lvl2pPr>
            <a:lvl3pPr marL="1371566" indent="0">
              <a:buNone/>
              <a:defRPr sz="285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305" y="2302670"/>
            <a:ext cx="8083550" cy="959645"/>
          </a:xfrm>
        </p:spPr>
        <p:txBody>
          <a:bodyPr anchor="b"/>
          <a:lstStyle>
            <a:lvl1pPr marL="0" indent="0">
              <a:buNone/>
              <a:defRPr sz="3600" b="1"/>
            </a:lvl1pPr>
            <a:lvl2pPr marL="685784" indent="0">
              <a:buNone/>
              <a:defRPr sz="3000" b="1"/>
            </a:lvl2pPr>
            <a:lvl3pPr marL="1371566" indent="0">
              <a:buNone/>
              <a:defRPr sz="285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305" y="3262313"/>
            <a:ext cx="8083550" cy="5926932"/>
          </a:xfrm>
        </p:spPr>
        <p:txBody>
          <a:bodyPr/>
          <a:lstStyle>
            <a:lvl1pPr>
              <a:defRPr sz="3600"/>
            </a:lvl1pPr>
            <a:lvl2pPr>
              <a:defRPr sz="30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6C5251-2577-405B-A7D1-23152E9DDF91}" type="datetimeFigureOut">
              <a:rPr lang="en-US" smtClean="0"/>
              <a:pPr/>
              <a:t>5/30/24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3299379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6C5251-2577-405B-A7D1-23152E9DDF91}" type="datetimeFigureOut">
              <a:rPr lang="en-US" smtClean="0"/>
              <a:pPr/>
              <a:t>5/30/24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3106848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C5251-2577-405B-A7D1-23152E9DDF91}" type="datetimeFigureOut">
              <a:rPr lang="en-US" smtClean="0"/>
              <a:pPr/>
              <a:t>5/30/24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890943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0"/>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250"/>
            </a:lvl1pPr>
            <a:lvl2pPr marL="685784" indent="0">
              <a:buNone/>
              <a:defRPr sz="1800"/>
            </a:lvl2pPr>
            <a:lvl3pPr marL="1371566" indent="0">
              <a:buNone/>
              <a:defRPr sz="1650"/>
            </a:lvl3pPr>
            <a:lvl4pPr marL="2057349" indent="0">
              <a:buNone/>
              <a:defRPr sz="1350"/>
            </a:lvl4pPr>
            <a:lvl5pPr marL="2743131" indent="0">
              <a:buNone/>
              <a:defRPr sz="1350"/>
            </a:lvl5pPr>
            <a:lvl6pPr marL="3428915" indent="0">
              <a:buNone/>
              <a:defRPr sz="1350"/>
            </a:lvl6pPr>
            <a:lvl7pPr marL="4114697" indent="0">
              <a:buNone/>
              <a:defRPr sz="1350"/>
            </a:lvl7pPr>
            <a:lvl8pPr marL="4800480" indent="0">
              <a:buNone/>
              <a:defRPr sz="1350"/>
            </a:lvl8pPr>
            <a:lvl9pPr marL="5486264"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8F6C5251-2577-405B-A7D1-23152E9DDF91}" type="datetimeFigureOut">
              <a:rPr lang="en-US" smtClean="0"/>
              <a:pPr/>
              <a:t>5/30/24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943909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989882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1"/>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p:cNvSpPr>
            <a:spLocks noGrp="1"/>
          </p:cNvSpPr>
          <p:nvPr>
            <p:ph type="body" sz="half" idx="2"/>
          </p:nvPr>
        </p:nvSpPr>
        <p:spPr>
          <a:xfrm>
            <a:off x="3584576" y="8051008"/>
            <a:ext cx="10972800" cy="1207295"/>
          </a:xfrm>
        </p:spPr>
        <p:txBody>
          <a:bodyPr/>
          <a:lstStyle>
            <a:lvl1pPr marL="0" indent="0">
              <a:buNone/>
              <a:defRPr sz="2250"/>
            </a:lvl1pPr>
            <a:lvl2pPr marL="685784" indent="0">
              <a:buNone/>
              <a:defRPr sz="1800"/>
            </a:lvl2pPr>
            <a:lvl3pPr marL="1371566" indent="0">
              <a:buNone/>
              <a:defRPr sz="1650"/>
            </a:lvl3pPr>
            <a:lvl4pPr marL="2057349" indent="0">
              <a:buNone/>
              <a:defRPr sz="1350"/>
            </a:lvl4pPr>
            <a:lvl5pPr marL="2743131" indent="0">
              <a:buNone/>
              <a:defRPr sz="1350"/>
            </a:lvl5pPr>
            <a:lvl6pPr marL="3428915" indent="0">
              <a:buNone/>
              <a:defRPr sz="1350"/>
            </a:lvl6pPr>
            <a:lvl7pPr marL="4114697" indent="0">
              <a:buNone/>
              <a:defRPr sz="1350"/>
            </a:lvl7pPr>
            <a:lvl8pPr marL="4800480" indent="0">
              <a:buNone/>
              <a:defRPr sz="1350"/>
            </a:lvl8pPr>
            <a:lvl9pPr marL="5486264"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8F6C5251-2577-405B-A7D1-23152E9DDF91}" type="datetimeFigureOut">
              <a:rPr lang="en-US" smtClean="0"/>
              <a:pPr/>
              <a:t>5/30/24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608890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C5251-2577-405B-A7D1-23152E9DDF91}"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1864867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411961"/>
            <a:ext cx="54864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411961"/>
            <a:ext cx="161544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C5251-2577-405B-A7D1-23152E9DDF91}" type="datetimeFigureOut">
              <a:rPr lang="en-US" smtClean="0"/>
              <a:pPr/>
              <a:t>5/30/24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572A8-335D-4D5D-B1A3-86E377EEC945}" type="slidenum">
              <a:rPr lang="en-US" smtClean="0"/>
              <a:pPr/>
              <a:t>‹#›</a:t>
            </a:fld>
            <a:endParaRPr lang="en-US"/>
          </a:p>
        </p:txBody>
      </p:sp>
    </p:spTree>
    <p:extLst>
      <p:ext uri="{BB962C8B-B14F-4D97-AF65-F5344CB8AC3E}">
        <p14:creationId xmlns:p14="http://schemas.microsoft.com/office/powerpoint/2010/main" val="2869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Picture Placeholder 2"/>
          <p:cNvSpPr>
            <a:spLocks noGrp="1"/>
          </p:cNvSpPr>
          <p:nvPr>
            <p:ph type="pic" idx="1"/>
          </p:nvPr>
        </p:nvSpPr>
        <p:spPr>
          <a:xfrm>
            <a:off x="4770326" y="958627"/>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Tree>
    <p:extLst>
      <p:ext uri="{BB962C8B-B14F-4D97-AF65-F5344CB8AC3E}">
        <p14:creationId xmlns:p14="http://schemas.microsoft.com/office/powerpoint/2010/main" val="901676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2" name="Picture Placeholder 2"/>
          <p:cNvSpPr>
            <a:spLocks noGrp="1"/>
          </p:cNvSpPr>
          <p:nvPr>
            <p:ph type="pic" idx="1"/>
          </p:nvPr>
        </p:nvSpPr>
        <p:spPr>
          <a:xfrm>
            <a:off x="4661468" y="100217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Tree>
    <p:extLst>
      <p:ext uri="{BB962C8B-B14F-4D97-AF65-F5344CB8AC3E}">
        <p14:creationId xmlns:p14="http://schemas.microsoft.com/office/powerpoint/2010/main" val="152839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87673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155471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112244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24413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317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58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0991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8966C0-8A2B-6944-A398-0712000F14C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ADCA9BE-F45F-8F42-BB0D-13A2FBFB31A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899459"/>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lnSpc>
          <a:spcPct val="90000"/>
        </a:lnSpc>
        <a:spcBef>
          <a:spcPct val="0"/>
        </a:spcBef>
        <a:buNone/>
        <a:defRPr sz="4400" b="1" kern="1200">
          <a:solidFill>
            <a:srgbClr val="842E24"/>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Clr>
          <a:srgbClr val="842E24"/>
        </a:buClr>
        <a:buSzPct val="120000"/>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Clr>
          <a:srgbClr val="842E24"/>
        </a:buClr>
        <a:buSzPct val="120000"/>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Clr>
          <a:srgbClr val="842E24"/>
        </a:buClr>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Clr>
          <a:srgbClr val="842E24"/>
        </a:buClr>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Clr>
          <a:srgbClr val="842E24"/>
        </a:buClr>
        <a:buSzPct val="120000"/>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7C726D-8C8A-3EB3-4204-FAEC3ED13E1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5C4A5D-2D0A-A9A4-DBEC-42953EC1F5E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02338D-69F8-0BD0-D9FF-D96746BDBFA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90AA17E-4C88-2342-B6EA-82A561210100}" type="datetimeFigureOut">
              <a:rPr lang="en-US" smtClean="0"/>
              <a:t>5/30/24</a:t>
            </a:fld>
            <a:endParaRPr lang="en-US"/>
          </a:p>
        </p:txBody>
      </p:sp>
      <p:sp>
        <p:nvSpPr>
          <p:cNvPr id="5" name="Footer Placeholder 4">
            <a:extLst>
              <a:ext uri="{FF2B5EF4-FFF2-40B4-BE49-F238E27FC236}">
                <a16:creationId xmlns:a16="http://schemas.microsoft.com/office/drawing/2014/main" id="{2D04C899-1102-B4BF-7C6E-705B3059959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B8569C-9AB1-6FB0-D17A-98FD0C3FE55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016EEFC-CC4F-2141-9E15-E88C494CB2C5}" type="slidenum">
              <a:rPr lang="en-US" smtClean="0"/>
              <a:t>‹#›</a:t>
            </a:fld>
            <a:endParaRPr lang="en-US"/>
          </a:p>
        </p:txBody>
      </p:sp>
    </p:spTree>
    <p:extLst>
      <p:ext uri="{BB962C8B-B14F-4D97-AF65-F5344CB8AC3E}">
        <p14:creationId xmlns:p14="http://schemas.microsoft.com/office/powerpoint/2010/main" val="127084854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05"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914400" y="2400308"/>
            <a:ext cx="16459200" cy="678894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5837"/>
            <a:ext cx="4267200" cy="547688"/>
          </a:xfrm>
          <a:prstGeom prst="rect">
            <a:avLst/>
          </a:prstGeom>
        </p:spPr>
        <p:txBody>
          <a:bodyPr vert="horz" lIns="91438" tIns="45719" rIns="91438" bIns="45719" rtlCol="0" anchor="ctr"/>
          <a:lstStyle>
            <a:lvl1pPr algn="l">
              <a:defRPr sz="1800">
                <a:solidFill>
                  <a:schemeClr val="tx1">
                    <a:tint val="75000"/>
                  </a:schemeClr>
                </a:solidFill>
              </a:defRPr>
            </a:lvl1pPr>
          </a:lstStyle>
          <a:p>
            <a:fld id="{8F6C5251-2577-405B-A7D1-23152E9DDF91}" type="datetimeFigureOut">
              <a:rPr lang="en-US" smtClean="0"/>
              <a:pPr/>
              <a:t>5/30/24</a:t>
            </a:fld>
            <a:endParaRPr lang="en-US"/>
          </a:p>
        </p:txBody>
      </p:sp>
      <p:sp>
        <p:nvSpPr>
          <p:cNvPr id="5" name="Footer Placeholder 4"/>
          <p:cNvSpPr>
            <a:spLocks noGrp="1"/>
          </p:cNvSpPr>
          <p:nvPr>
            <p:ph type="ftr" sz="quarter" idx="3"/>
          </p:nvPr>
        </p:nvSpPr>
        <p:spPr>
          <a:xfrm>
            <a:off x="6248400" y="9535837"/>
            <a:ext cx="5791200" cy="547688"/>
          </a:xfrm>
          <a:prstGeom prst="rect">
            <a:avLst/>
          </a:prstGeom>
        </p:spPr>
        <p:txBody>
          <a:bodyPr vert="horz" lIns="91438" tIns="45719" rIns="91438" bIns="45719"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5837"/>
            <a:ext cx="4267200" cy="547688"/>
          </a:xfrm>
          <a:prstGeom prst="rect">
            <a:avLst/>
          </a:prstGeom>
        </p:spPr>
        <p:txBody>
          <a:bodyPr vert="horz" lIns="91438" tIns="45719" rIns="91438" bIns="45719" rtlCol="0" anchor="ctr"/>
          <a:lstStyle>
            <a:lvl1pPr algn="r">
              <a:defRPr sz="1800">
                <a:solidFill>
                  <a:schemeClr val="tx1">
                    <a:tint val="75000"/>
                  </a:schemeClr>
                </a:solidFill>
              </a:defRPr>
            </a:lvl1pPr>
          </a:lstStyle>
          <a:p>
            <a:fld id="{233572A8-335D-4D5D-B1A3-86E377EEC945}" type="slidenum">
              <a:rPr lang="en-US" smtClean="0"/>
              <a:pPr/>
              <a:t>‹#›</a:t>
            </a:fld>
            <a:endParaRPr lang="en-US"/>
          </a:p>
        </p:txBody>
      </p:sp>
    </p:spTree>
    <p:extLst>
      <p:ext uri="{BB962C8B-B14F-4D97-AF65-F5344CB8AC3E}">
        <p14:creationId xmlns:p14="http://schemas.microsoft.com/office/powerpoint/2010/main" val="380035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ctr" defTabSz="1371566" rtl="0" eaLnBrk="1" latinLnBrk="0" hangingPunct="1">
        <a:spcBef>
          <a:spcPct val="0"/>
        </a:spcBef>
        <a:buNone/>
        <a:defRPr sz="6600" kern="1200">
          <a:solidFill>
            <a:schemeClr val="tx1"/>
          </a:solidFill>
          <a:latin typeface="+mj-lt"/>
          <a:ea typeface="+mj-ea"/>
          <a:cs typeface="+mj-cs"/>
        </a:defRPr>
      </a:lvl1pPr>
    </p:titleStyle>
    <p:bodyStyle>
      <a:lvl1pPr marL="514337" indent="-514337" algn="l" defTabSz="1371566"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398" indent="-428616" algn="l" defTabSz="1371566"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457" indent="-342891" algn="l" defTabSz="1371566"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240" indent="-342891" algn="l" defTabSz="1371566"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024" indent="-342891" algn="l" defTabSz="1371566"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806" indent="-342891" algn="l" defTabSz="1371566"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589" indent="-342891" algn="l" defTabSz="1371566"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371" indent="-342891" algn="l" defTabSz="1371566"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155" indent="-342891" algn="l" defTabSz="1371566"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566" rtl="0" eaLnBrk="1" latinLnBrk="0" hangingPunct="1">
        <a:defRPr sz="2850" kern="1200">
          <a:solidFill>
            <a:schemeClr val="tx1"/>
          </a:solidFill>
          <a:latin typeface="+mn-lt"/>
          <a:ea typeface="+mn-ea"/>
          <a:cs typeface="+mn-cs"/>
        </a:defRPr>
      </a:lvl1pPr>
      <a:lvl2pPr marL="685784" algn="l" defTabSz="1371566" rtl="0" eaLnBrk="1" latinLnBrk="0" hangingPunct="1">
        <a:defRPr sz="2850" kern="1200">
          <a:solidFill>
            <a:schemeClr val="tx1"/>
          </a:solidFill>
          <a:latin typeface="+mn-lt"/>
          <a:ea typeface="+mn-ea"/>
          <a:cs typeface="+mn-cs"/>
        </a:defRPr>
      </a:lvl2pPr>
      <a:lvl3pPr marL="1371566" algn="l" defTabSz="1371566" rtl="0" eaLnBrk="1" latinLnBrk="0" hangingPunct="1">
        <a:defRPr sz="2850" kern="1200">
          <a:solidFill>
            <a:schemeClr val="tx1"/>
          </a:solidFill>
          <a:latin typeface="+mn-lt"/>
          <a:ea typeface="+mn-ea"/>
          <a:cs typeface="+mn-cs"/>
        </a:defRPr>
      </a:lvl3pPr>
      <a:lvl4pPr marL="2057349" algn="l" defTabSz="1371566" rtl="0" eaLnBrk="1" latinLnBrk="0" hangingPunct="1">
        <a:defRPr sz="2850" kern="1200">
          <a:solidFill>
            <a:schemeClr val="tx1"/>
          </a:solidFill>
          <a:latin typeface="+mn-lt"/>
          <a:ea typeface="+mn-ea"/>
          <a:cs typeface="+mn-cs"/>
        </a:defRPr>
      </a:lvl4pPr>
      <a:lvl5pPr marL="2743131" algn="l" defTabSz="1371566" rtl="0" eaLnBrk="1" latinLnBrk="0" hangingPunct="1">
        <a:defRPr sz="2850" kern="1200">
          <a:solidFill>
            <a:schemeClr val="tx1"/>
          </a:solidFill>
          <a:latin typeface="+mn-lt"/>
          <a:ea typeface="+mn-ea"/>
          <a:cs typeface="+mn-cs"/>
        </a:defRPr>
      </a:lvl5pPr>
      <a:lvl6pPr marL="3428915" algn="l" defTabSz="1371566" rtl="0" eaLnBrk="1" latinLnBrk="0" hangingPunct="1">
        <a:defRPr sz="2850" kern="1200">
          <a:solidFill>
            <a:schemeClr val="tx1"/>
          </a:solidFill>
          <a:latin typeface="+mn-lt"/>
          <a:ea typeface="+mn-ea"/>
          <a:cs typeface="+mn-cs"/>
        </a:defRPr>
      </a:lvl6pPr>
      <a:lvl7pPr marL="4114697" algn="l" defTabSz="1371566" rtl="0" eaLnBrk="1" latinLnBrk="0" hangingPunct="1">
        <a:defRPr sz="2850" kern="1200">
          <a:solidFill>
            <a:schemeClr val="tx1"/>
          </a:solidFill>
          <a:latin typeface="+mn-lt"/>
          <a:ea typeface="+mn-ea"/>
          <a:cs typeface="+mn-cs"/>
        </a:defRPr>
      </a:lvl7pPr>
      <a:lvl8pPr marL="4800480" algn="l" defTabSz="1371566" rtl="0" eaLnBrk="1" latinLnBrk="0" hangingPunct="1">
        <a:defRPr sz="2850" kern="1200">
          <a:solidFill>
            <a:schemeClr val="tx1"/>
          </a:solidFill>
          <a:latin typeface="+mn-lt"/>
          <a:ea typeface="+mn-ea"/>
          <a:cs typeface="+mn-cs"/>
        </a:defRPr>
      </a:lvl8pPr>
      <a:lvl9pPr marL="5486264" algn="l" defTabSz="1371566" rtl="0" eaLnBrk="1" latinLnBrk="0" hangingPunct="1">
        <a:defRPr sz="28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2.xml"/><Relationship Id="rId1" Type="http://schemas.openxmlformats.org/officeDocument/2006/relationships/customXml" Target="../../customXml/item10.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customXml" Target="../../customXml/item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67365" y="4035754"/>
            <a:ext cx="15020807" cy="1551034"/>
          </a:xfrm>
        </p:spPr>
        <p:txBody>
          <a:bodyPr/>
          <a:lstStyle/>
          <a:p>
            <a:r>
              <a:rPr lang="en-US" sz="3600" b="1" kern="0" dirty="0">
                <a:effectLst/>
                <a:latin typeface="Arial" panose="020B0604020202020204" pitchFamily="34" charset="0"/>
                <a:ea typeface="Calibri" panose="020F0502020204030204" pitchFamily="34" charset="0"/>
              </a:rPr>
              <a:t>Risk stratification of uterine smooth muscle tumors and the application of artificial intelligence (AI)</a:t>
            </a:r>
            <a:endParaRPr lang="pt-BR" sz="9600" b="1" dirty="0"/>
          </a:p>
        </p:txBody>
      </p:sp>
      <p:sp>
        <p:nvSpPr>
          <p:cNvPr id="3" name="Espaço Reservado para Texto 2"/>
          <p:cNvSpPr>
            <a:spLocks noGrp="1"/>
          </p:cNvSpPr>
          <p:nvPr>
            <p:ph type="body" sz="quarter" idx="10"/>
          </p:nvPr>
        </p:nvSpPr>
        <p:spPr/>
        <p:txBody>
          <a:bodyPr/>
          <a:lstStyle/>
          <a:p>
            <a:r>
              <a:rPr lang="pt-BR" dirty="0"/>
              <a:t>Marisa R. Nucci, MD</a:t>
            </a:r>
          </a:p>
        </p:txBody>
      </p:sp>
      <p:sp>
        <p:nvSpPr>
          <p:cNvPr id="4" name="Espaço Reservado para Texto 3"/>
          <p:cNvSpPr>
            <a:spLocks noGrp="1"/>
          </p:cNvSpPr>
          <p:nvPr>
            <p:ph type="body" sz="quarter" idx="11"/>
          </p:nvPr>
        </p:nvSpPr>
        <p:spPr/>
        <p:txBody>
          <a:bodyPr/>
          <a:lstStyle/>
          <a:p>
            <a:r>
              <a:rPr lang="pt-BR" dirty="0"/>
              <a:t>Brigham and Women’s Hospital, Boston, MA</a:t>
            </a:r>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1012508" y="3417932"/>
            <a:ext cx="3521392" cy="325729"/>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1012508" y="6689115"/>
            <a:ext cx="3521392" cy="325729"/>
          </a:xfrm>
          <a:prstGeom prst="rect">
            <a:avLst/>
          </a:prstGeom>
        </p:spPr>
      </p:pic>
    </p:spTree>
    <p:extLst>
      <p:ext uri="{BB962C8B-B14F-4D97-AF65-F5344CB8AC3E}">
        <p14:creationId xmlns:p14="http://schemas.microsoft.com/office/powerpoint/2010/main" val="102966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DC5EA-24F9-0BA0-5F81-648186034100}"/>
              </a:ext>
            </a:extLst>
          </p:cNvPr>
          <p:cNvSpPr>
            <a:spLocks noGrp="1"/>
          </p:cNvSpPr>
          <p:nvPr>
            <p:ph type="ctrTitle"/>
          </p:nvPr>
        </p:nvSpPr>
        <p:spPr>
          <a:xfrm>
            <a:off x="0" y="187293"/>
            <a:ext cx="12241161" cy="1216131"/>
          </a:xfrm>
        </p:spPr>
        <p:txBody>
          <a:bodyPr/>
          <a:lstStyle/>
          <a:p>
            <a:r>
              <a:rPr lang="en-US" dirty="0"/>
              <a:t>Recognizing “Low-grade” Uterine Leiomyosarcoma</a:t>
            </a:r>
          </a:p>
        </p:txBody>
      </p:sp>
      <p:sp>
        <p:nvSpPr>
          <p:cNvPr id="3" name="Text Placeholder 2">
            <a:extLst>
              <a:ext uri="{FF2B5EF4-FFF2-40B4-BE49-F238E27FC236}">
                <a16:creationId xmlns:a16="http://schemas.microsoft.com/office/drawing/2014/main" id="{57BA3BE6-8586-BF9C-365A-0F719D1B73F4}"/>
              </a:ext>
            </a:extLst>
          </p:cNvPr>
          <p:cNvSpPr>
            <a:spLocks noGrp="1"/>
          </p:cNvSpPr>
          <p:nvPr>
            <p:ph type="body" sz="quarter" idx="10"/>
          </p:nvPr>
        </p:nvSpPr>
        <p:spPr>
          <a:xfrm>
            <a:off x="-48127" y="2540144"/>
            <a:ext cx="18288000" cy="8088953"/>
          </a:xfrm>
        </p:spPr>
        <p:txBody>
          <a:bodyPr/>
          <a:lstStyle/>
          <a:p>
            <a:pPr algn="ctr">
              <a:lnSpc>
                <a:spcPct val="100000"/>
              </a:lnSpc>
            </a:pPr>
            <a:r>
              <a:rPr lang="en-US" sz="5400" dirty="0"/>
              <a:t>Cellular or Highly cellular</a:t>
            </a:r>
          </a:p>
          <a:p>
            <a:pPr algn="ctr">
              <a:lnSpc>
                <a:spcPct val="100000"/>
              </a:lnSpc>
            </a:pPr>
            <a:r>
              <a:rPr lang="en-US" sz="5400" dirty="0"/>
              <a:t>Relatively banal cytology</a:t>
            </a:r>
          </a:p>
          <a:p>
            <a:pPr algn="ctr">
              <a:lnSpc>
                <a:spcPct val="100000"/>
              </a:lnSpc>
            </a:pPr>
            <a:r>
              <a:rPr lang="en-US" sz="5400" dirty="0"/>
              <a:t>Long “sweeping” fascicles</a:t>
            </a:r>
          </a:p>
          <a:p>
            <a:pPr algn="ctr">
              <a:lnSpc>
                <a:spcPct val="100000"/>
              </a:lnSpc>
            </a:pPr>
            <a:r>
              <a:rPr lang="en-US" sz="5400" dirty="0"/>
              <a:t>Destructive infiltration of myometrium</a:t>
            </a:r>
          </a:p>
          <a:p>
            <a:pPr algn="ctr">
              <a:lnSpc>
                <a:spcPct val="100000"/>
              </a:lnSpc>
            </a:pPr>
            <a:r>
              <a:rPr lang="en-US" sz="5400" dirty="0"/>
              <a:t>Vascular invasion</a:t>
            </a:r>
          </a:p>
          <a:p>
            <a:pPr algn="ctr">
              <a:lnSpc>
                <a:spcPct val="100000"/>
              </a:lnSpc>
            </a:pPr>
            <a:r>
              <a:rPr lang="en-US" sz="5400" dirty="0"/>
              <a:t>Mitotic count can be high</a:t>
            </a:r>
            <a:endParaRPr lang="en-US" sz="4800" dirty="0"/>
          </a:p>
        </p:txBody>
      </p:sp>
    </p:spTree>
    <p:extLst>
      <p:ext uri="{BB962C8B-B14F-4D97-AF65-F5344CB8AC3E}">
        <p14:creationId xmlns:p14="http://schemas.microsoft.com/office/powerpoint/2010/main" val="1306812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urple and white background&#10;&#10;Description automatically generated">
            <a:extLst>
              <a:ext uri="{FF2B5EF4-FFF2-40B4-BE49-F238E27FC236}">
                <a16:creationId xmlns:a16="http://schemas.microsoft.com/office/drawing/2014/main" id="{9E20F65E-CB98-5EC1-61D0-D86F322CC534}"/>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spTree>
    <p:extLst>
      <p:ext uri="{BB962C8B-B14F-4D97-AF65-F5344CB8AC3E}">
        <p14:creationId xmlns:p14="http://schemas.microsoft.com/office/powerpoint/2010/main" val="104916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urple and white cell&#10;&#10;Description automatically generated">
            <a:extLst>
              <a:ext uri="{FF2B5EF4-FFF2-40B4-BE49-F238E27FC236}">
                <a16:creationId xmlns:a16="http://schemas.microsoft.com/office/drawing/2014/main" id="{06F9A192-8C36-C881-7FEE-BCE8A2B2A4EE}"/>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Tree>
    <p:extLst>
      <p:ext uri="{BB962C8B-B14F-4D97-AF65-F5344CB8AC3E}">
        <p14:creationId xmlns:p14="http://schemas.microsoft.com/office/powerpoint/2010/main" val="289886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pink and purple cell&#10;&#10;Description automatically generated">
            <a:extLst>
              <a:ext uri="{FF2B5EF4-FFF2-40B4-BE49-F238E27FC236}">
                <a16:creationId xmlns:a16="http://schemas.microsoft.com/office/drawing/2014/main" id="{E8F225FD-B71B-5F43-3340-D6FB62D75AFF}"/>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Tree>
    <p:extLst>
      <p:ext uri="{BB962C8B-B14F-4D97-AF65-F5344CB8AC3E}">
        <p14:creationId xmlns:p14="http://schemas.microsoft.com/office/powerpoint/2010/main" val="832392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nk and purple cells&#10;&#10;Description automatically generated">
            <a:extLst>
              <a:ext uri="{FF2B5EF4-FFF2-40B4-BE49-F238E27FC236}">
                <a16:creationId xmlns:a16="http://schemas.microsoft.com/office/drawing/2014/main" id="{47D53076-3DFE-A5D6-B383-C11B091873D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spTree>
    <p:extLst>
      <p:ext uri="{BB962C8B-B14F-4D97-AF65-F5344CB8AC3E}">
        <p14:creationId xmlns:p14="http://schemas.microsoft.com/office/powerpoint/2010/main" val="4156316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AAF5FA-5D89-43E6-AC91-41C5A0DEC1BC}"/>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78643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386940-DFE4-45FE-91E6-EF5FEEE25CB4}"/>
              </a:ext>
            </a:extLst>
          </p:cNvPr>
          <p:cNvPicPr>
            <a:picLocks noChangeAspect="1"/>
          </p:cNvPicPr>
          <p:nvPr/>
        </p:nvPicPr>
        <p:blipFill>
          <a:blip r:embed="rId2"/>
          <a:stretch>
            <a:fillRect/>
          </a:stretch>
        </p:blipFill>
        <p:spPr>
          <a:xfrm>
            <a:off x="0" y="0"/>
            <a:ext cx="18288000" cy="10287000"/>
          </a:xfrm>
          <a:prstGeom prst="rect">
            <a:avLst/>
          </a:prstGeom>
        </p:spPr>
      </p:pic>
      <p:sp>
        <p:nvSpPr>
          <p:cNvPr id="4" name="TextBox 3"/>
          <p:cNvSpPr txBox="1"/>
          <p:nvPr/>
        </p:nvSpPr>
        <p:spPr>
          <a:xfrm>
            <a:off x="0" y="34316"/>
            <a:ext cx="18288000" cy="738664"/>
          </a:xfrm>
          <a:prstGeom prst="rect">
            <a:avLst/>
          </a:prstGeom>
          <a:solidFill>
            <a:schemeClr val="bg1"/>
          </a:solidFill>
        </p:spPr>
        <p:txBody>
          <a:bodyPr wrap="square" rtlCol="0">
            <a:spAutoFit/>
          </a:bodyPr>
          <a:lstStyle/>
          <a:p>
            <a:pPr algn="ctr" defTabSz="1371566"/>
            <a:r>
              <a:rPr lang="en-US" sz="4200" dirty="0">
                <a:solidFill>
                  <a:prstClr val="black"/>
                </a:solidFill>
                <a:latin typeface="Arial"/>
                <a:cs typeface="Arial"/>
              </a:rPr>
              <a:t>Vascular Invasion</a:t>
            </a:r>
          </a:p>
        </p:txBody>
      </p:sp>
    </p:spTree>
    <p:extLst>
      <p:ext uri="{BB962C8B-B14F-4D97-AF65-F5344CB8AC3E}">
        <p14:creationId xmlns:p14="http://schemas.microsoft.com/office/powerpoint/2010/main" val="3888813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ell&#10;&#10;Description automatically generated">
            <a:extLst>
              <a:ext uri="{FF2B5EF4-FFF2-40B4-BE49-F238E27FC236}">
                <a16:creationId xmlns:a16="http://schemas.microsoft.com/office/drawing/2014/main" id="{7EBE28A6-67B0-C3A1-5163-C14728F72D8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sp>
        <p:nvSpPr>
          <p:cNvPr id="2" name="TextBox 1">
            <a:extLst>
              <a:ext uri="{FF2B5EF4-FFF2-40B4-BE49-F238E27FC236}">
                <a16:creationId xmlns:a16="http://schemas.microsoft.com/office/drawing/2014/main" id="{8BD569F8-2E5D-4BBE-5D06-792A1AE5DC40}"/>
              </a:ext>
            </a:extLst>
          </p:cNvPr>
          <p:cNvSpPr txBox="1"/>
          <p:nvPr/>
        </p:nvSpPr>
        <p:spPr>
          <a:xfrm>
            <a:off x="12068412" y="0"/>
            <a:ext cx="6219588" cy="1323439"/>
          </a:xfrm>
          <a:prstGeom prst="rect">
            <a:avLst/>
          </a:prstGeom>
          <a:solidFill>
            <a:schemeClr val="bg1"/>
          </a:solidFill>
        </p:spPr>
        <p:txBody>
          <a:bodyPr wrap="none" rtlCol="0">
            <a:spAutoFit/>
          </a:bodyPr>
          <a:lstStyle/>
          <a:p>
            <a:r>
              <a:rPr lang="en-US" sz="8000" dirty="0"/>
              <a:t>ER/PR positive</a:t>
            </a:r>
          </a:p>
        </p:txBody>
      </p:sp>
    </p:spTree>
    <p:extLst>
      <p:ext uri="{BB962C8B-B14F-4D97-AF65-F5344CB8AC3E}">
        <p14:creationId xmlns:p14="http://schemas.microsoft.com/office/powerpoint/2010/main" val="4184806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EF1F43-D533-A37B-00AD-74156E03ECB4}"/>
              </a:ext>
            </a:extLst>
          </p:cNvPr>
          <p:cNvSpPr>
            <a:spLocks noGrp="1"/>
          </p:cNvSpPr>
          <p:nvPr>
            <p:ph type="body" sz="quarter" idx="10"/>
          </p:nvPr>
        </p:nvSpPr>
        <p:spPr>
          <a:xfrm>
            <a:off x="0" y="2612334"/>
            <a:ext cx="18288000" cy="3307204"/>
          </a:xfrm>
        </p:spPr>
        <p:txBody>
          <a:bodyPr/>
          <a:lstStyle/>
          <a:p>
            <a:pPr algn="ctr">
              <a:lnSpc>
                <a:spcPct val="200000"/>
              </a:lnSpc>
            </a:pPr>
            <a:r>
              <a:rPr lang="en-US" sz="8800" dirty="0"/>
              <a:t>“High” grade leiomyosarcoma</a:t>
            </a:r>
          </a:p>
        </p:txBody>
      </p:sp>
    </p:spTree>
    <p:extLst>
      <p:ext uri="{BB962C8B-B14F-4D97-AF65-F5344CB8AC3E}">
        <p14:creationId xmlns:p14="http://schemas.microsoft.com/office/powerpoint/2010/main" val="3110680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F31B3-7DB7-40F7-8AD2-04A05B950BE5}"/>
              </a:ext>
            </a:extLst>
          </p:cNvPr>
          <p:cNvSpPr>
            <a:spLocks noGrp="1"/>
          </p:cNvSpPr>
          <p:nvPr>
            <p:ph type="ctrTitle"/>
          </p:nvPr>
        </p:nvSpPr>
        <p:spPr>
          <a:xfrm>
            <a:off x="0" y="524177"/>
            <a:ext cx="12241161" cy="1216131"/>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5400" dirty="0"/>
              <a:t>Predicting Outcome for Patients with LMS</a:t>
            </a:r>
          </a:p>
        </p:txBody>
      </p:sp>
      <p:sp>
        <p:nvSpPr>
          <p:cNvPr id="3" name="Content Placeholder 2">
            <a:extLst>
              <a:ext uri="{FF2B5EF4-FFF2-40B4-BE49-F238E27FC236}">
                <a16:creationId xmlns:a16="http://schemas.microsoft.com/office/drawing/2014/main" id="{D28BFE90-A1A2-4D7E-809A-5F2DC6BE7140}"/>
              </a:ext>
            </a:extLst>
          </p:cNvPr>
          <p:cNvSpPr>
            <a:spLocks noGrp="1"/>
          </p:cNvSpPr>
          <p:nvPr>
            <p:ph type="body" sz="quarter" idx="10"/>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150000"/>
              </a:lnSpc>
              <a:buNone/>
            </a:pPr>
            <a:r>
              <a:rPr lang="en-US" sz="4000" dirty="0"/>
              <a:t>Previous work has linked poorer outcomes with:</a:t>
            </a:r>
          </a:p>
          <a:p>
            <a:pPr>
              <a:lnSpc>
                <a:spcPct val="150000"/>
              </a:lnSpc>
            </a:pPr>
            <a:r>
              <a:rPr lang="en-US" sz="4000" dirty="0"/>
              <a:t>	Poor tumor circumscription</a:t>
            </a:r>
          </a:p>
          <a:p>
            <a:pPr>
              <a:lnSpc>
                <a:spcPct val="150000"/>
              </a:lnSpc>
            </a:pPr>
            <a:r>
              <a:rPr lang="en-US" sz="4000" dirty="0"/>
              <a:t>	Elevated mitotic count</a:t>
            </a:r>
          </a:p>
          <a:p>
            <a:pPr>
              <a:lnSpc>
                <a:spcPct val="150000"/>
              </a:lnSpc>
            </a:pPr>
            <a:r>
              <a:rPr lang="en-US" sz="4000" dirty="0"/>
              <a:t>	Vascular invasion</a:t>
            </a:r>
          </a:p>
          <a:p>
            <a:pPr>
              <a:lnSpc>
                <a:spcPct val="150000"/>
              </a:lnSpc>
            </a:pPr>
            <a:r>
              <a:rPr lang="en-US" sz="4000" dirty="0"/>
              <a:t>	Non-spindled morphology</a:t>
            </a:r>
          </a:p>
          <a:p>
            <a:pPr>
              <a:lnSpc>
                <a:spcPct val="150000"/>
              </a:lnSpc>
            </a:pPr>
            <a:r>
              <a:rPr lang="en-US" sz="4000" dirty="0"/>
              <a:t>	Cytologic atypia</a:t>
            </a:r>
          </a:p>
        </p:txBody>
      </p:sp>
      <p:sp>
        <p:nvSpPr>
          <p:cNvPr id="4" name="TextBox 3">
            <a:extLst>
              <a:ext uri="{FF2B5EF4-FFF2-40B4-BE49-F238E27FC236}">
                <a16:creationId xmlns:a16="http://schemas.microsoft.com/office/drawing/2014/main" id="{EBF64113-4648-48B6-86C5-1042D6CB20D8}"/>
              </a:ext>
            </a:extLst>
          </p:cNvPr>
          <p:cNvSpPr txBox="1"/>
          <p:nvPr/>
        </p:nvSpPr>
        <p:spPr>
          <a:xfrm>
            <a:off x="10323095" y="7170368"/>
            <a:ext cx="6661516" cy="2062103"/>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200" dirty="0" err="1"/>
              <a:t>Giuntoli</a:t>
            </a:r>
            <a:r>
              <a:rPr lang="en-US" sz="3200" dirty="0"/>
              <a:t> </a:t>
            </a:r>
            <a:r>
              <a:rPr lang="en-US" sz="3200" dirty="0" err="1"/>
              <a:t>RL</a:t>
            </a:r>
            <a:r>
              <a:rPr lang="en-US" sz="3200" dirty="0"/>
              <a:t>. </a:t>
            </a:r>
            <a:r>
              <a:rPr lang="en-US" sz="3200" dirty="0" err="1"/>
              <a:t>Gynecol</a:t>
            </a:r>
            <a:r>
              <a:rPr lang="en-US" sz="3200" dirty="0"/>
              <a:t> Oncol. 2003</a:t>
            </a:r>
          </a:p>
          <a:p>
            <a:r>
              <a:rPr lang="en-US" sz="3200" dirty="0" err="1"/>
              <a:t>Pelmus</a:t>
            </a:r>
            <a:r>
              <a:rPr lang="en-US" sz="3200" dirty="0"/>
              <a:t> M. Int J </a:t>
            </a:r>
            <a:r>
              <a:rPr lang="en-US" sz="3200" dirty="0" err="1"/>
              <a:t>Gynecol</a:t>
            </a:r>
            <a:r>
              <a:rPr lang="en-US" sz="3200" dirty="0"/>
              <a:t> Cancer. 2009</a:t>
            </a:r>
          </a:p>
          <a:p>
            <a:r>
              <a:rPr lang="en-US" sz="3200" dirty="0"/>
              <a:t>Wang W-L. Am J Surg </a:t>
            </a:r>
            <a:r>
              <a:rPr lang="en-US" sz="3200" dirty="0" err="1"/>
              <a:t>Pathol</a:t>
            </a:r>
            <a:r>
              <a:rPr lang="en-US" sz="3200" dirty="0"/>
              <a:t>. 2011</a:t>
            </a:r>
          </a:p>
          <a:p>
            <a:r>
              <a:rPr lang="en-US" sz="3200" dirty="0"/>
              <a:t>Garcia C. Int J </a:t>
            </a:r>
            <a:r>
              <a:rPr lang="en-US" sz="3200" dirty="0" err="1"/>
              <a:t>Gynecol</a:t>
            </a:r>
            <a:r>
              <a:rPr lang="en-US" sz="3200" dirty="0"/>
              <a:t> Cancer. 2015</a:t>
            </a:r>
          </a:p>
        </p:txBody>
      </p:sp>
    </p:spTree>
    <p:extLst>
      <p:ext uri="{BB962C8B-B14F-4D97-AF65-F5344CB8AC3E}">
        <p14:creationId xmlns:p14="http://schemas.microsoft.com/office/powerpoint/2010/main" val="933976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509A-17B1-FEB3-621F-594361287AA7}"/>
              </a:ext>
            </a:extLst>
          </p:cNvPr>
          <p:cNvSpPr>
            <a:spLocks noGrp="1"/>
          </p:cNvSpPr>
          <p:nvPr>
            <p:ph type="ctrTitle"/>
          </p:nvPr>
        </p:nvSpPr>
        <p:spPr/>
        <p:txBody>
          <a:bodyPr/>
          <a:lstStyle/>
          <a:p>
            <a:r>
              <a:rPr lang="en-US" dirty="0"/>
              <a:t>Objectives</a:t>
            </a:r>
          </a:p>
        </p:txBody>
      </p:sp>
      <p:sp>
        <p:nvSpPr>
          <p:cNvPr id="3" name="Text Placeholder 2">
            <a:extLst>
              <a:ext uri="{FF2B5EF4-FFF2-40B4-BE49-F238E27FC236}">
                <a16:creationId xmlns:a16="http://schemas.microsoft.com/office/drawing/2014/main" id="{38423E73-C112-B81E-8C48-17511E8DC17F}"/>
              </a:ext>
            </a:extLst>
          </p:cNvPr>
          <p:cNvSpPr>
            <a:spLocks noGrp="1"/>
          </p:cNvSpPr>
          <p:nvPr>
            <p:ph type="body" sz="quarter" idx="10"/>
          </p:nvPr>
        </p:nvSpPr>
        <p:spPr>
          <a:xfrm>
            <a:off x="1612231" y="2408228"/>
            <a:ext cx="15063537" cy="6265491"/>
          </a:xfrm>
        </p:spPr>
        <p:txBody>
          <a:bodyPr/>
          <a:lstStyle/>
          <a:p>
            <a:pPr>
              <a:lnSpc>
                <a:spcPct val="200000"/>
              </a:lnSpc>
            </a:pPr>
            <a:r>
              <a:rPr lang="en-US" sz="4800" dirty="0"/>
              <a:t>Review current understanding of risk stratification for uterine leiomyosarcoma</a:t>
            </a:r>
          </a:p>
          <a:p>
            <a:pPr>
              <a:lnSpc>
                <a:spcPct val="200000"/>
              </a:lnSpc>
            </a:pPr>
            <a:r>
              <a:rPr lang="en-US" sz="4800" dirty="0"/>
              <a:t>Discuss potential role of artificial intelligence in helping stratify patients at risk</a:t>
            </a:r>
          </a:p>
        </p:txBody>
      </p:sp>
    </p:spTree>
    <p:extLst>
      <p:ext uri="{BB962C8B-B14F-4D97-AF65-F5344CB8AC3E}">
        <p14:creationId xmlns:p14="http://schemas.microsoft.com/office/powerpoint/2010/main" val="4089320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F31B3-7DB7-40F7-8AD2-04A05B950BE5}"/>
              </a:ext>
            </a:extLst>
          </p:cNvPr>
          <p:cNvSpPr>
            <a:spLocks noGrp="1"/>
          </p:cNvSpPr>
          <p:nvPr>
            <p:ph type="ctrTitle"/>
          </p:nvPr>
        </p:nvSpPr>
        <p:spPr>
          <a:xfrm>
            <a:off x="0" y="524177"/>
            <a:ext cx="12241161" cy="1216131"/>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5400" dirty="0"/>
              <a:t>Predicting Outcome for Patients with LMS</a:t>
            </a:r>
          </a:p>
        </p:txBody>
      </p:sp>
      <p:sp>
        <p:nvSpPr>
          <p:cNvPr id="3" name="Content Placeholder 2">
            <a:extLst>
              <a:ext uri="{FF2B5EF4-FFF2-40B4-BE49-F238E27FC236}">
                <a16:creationId xmlns:a16="http://schemas.microsoft.com/office/drawing/2014/main" id="{D28BFE90-A1A2-4D7E-809A-5F2DC6BE7140}"/>
              </a:ext>
            </a:extLst>
          </p:cNvPr>
          <p:cNvSpPr>
            <a:spLocks noGrp="1"/>
          </p:cNvSpPr>
          <p:nvPr>
            <p:ph type="body" sz="quarter" idx="10"/>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150000"/>
              </a:lnSpc>
              <a:buNone/>
            </a:pPr>
            <a:r>
              <a:rPr lang="en-US" sz="4000" dirty="0"/>
              <a:t>Previous work has linked poorer outcomes with:</a:t>
            </a:r>
          </a:p>
          <a:p>
            <a:pPr>
              <a:lnSpc>
                <a:spcPct val="150000"/>
              </a:lnSpc>
            </a:pPr>
            <a:r>
              <a:rPr lang="en-US" sz="4000" dirty="0"/>
              <a:t>	Poor tumor circumscription</a:t>
            </a:r>
          </a:p>
          <a:p>
            <a:pPr>
              <a:lnSpc>
                <a:spcPct val="150000"/>
              </a:lnSpc>
            </a:pPr>
            <a:r>
              <a:rPr lang="en-US" sz="4000" dirty="0"/>
              <a:t>	Elevated mitotic count</a:t>
            </a:r>
          </a:p>
          <a:p>
            <a:pPr>
              <a:lnSpc>
                <a:spcPct val="150000"/>
              </a:lnSpc>
            </a:pPr>
            <a:r>
              <a:rPr lang="en-US" sz="4000" dirty="0"/>
              <a:t>	Vascular invasion</a:t>
            </a:r>
          </a:p>
          <a:p>
            <a:pPr>
              <a:lnSpc>
                <a:spcPct val="150000"/>
              </a:lnSpc>
            </a:pPr>
            <a:r>
              <a:rPr lang="en-US" sz="4000" dirty="0"/>
              <a:t>	Non-spindled morphology</a:t>
            </a:r>
          </a:p>
          <a:p>
            <a:pPr>
              <a:lnSpc>
                <a:spcPct val="150000"/>
              </a:lnSpc>
            </a:pPr>
            <a:r>
              <a:rPr lang="en-US" sz="4000" dirty="0"/>
              <a:t>	Cytologic atypia</a:t>
            </a:r>
          </a:p>
        </p:txBody>
      </p:sp>
      <p:sp>
        <p:nvSpPr>
          <p:cNvPr id="4" name="TextBox 3">
            <a:extLst>
              <a:ext uri="{FF2B5EF4-FFF2-40B4-BE49-F238E27FC236}">
                <a16:creationId xmlns:a16="http://schemas.microsoft.com/office/drawing/2014/main" id="{EBF64113-4648-48B6-86C5-1042D6CB20D8}"/>
              </a:ext>
            </a:extLst>
          </p:cNvPr>
          <p:cNvSpPr txBox="1"/>
          <p:nvPr/>
        </p:nvSpPr>
        <p:spPr>
          <a:xfrm>
            <a:off x="9711823" y="7242391"/>
            <a:ext cx="7833227" cy="2308324"/>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dirty="0" err="1"/>
              <a:t>Giuntoli</a:t>
            </a:r>
            <a:r>
              <a:rPr lang="en-US" sz="3600" dirty="0"/>
              <a:t> </a:t>
            </a:r>
            <a:r>
              <a:rPr lang="en-US" sz="3600" dirty="0" err="1"/>
              <a:t>RL</a:t>
            </a:r>
            <a:r>
              <a:rPr lang="en-US" sz="3600" dirty="0"/>
              <a:t>. </a:t>
            </a:r>
            <a:r>
              <a:rPr lang="en-US" sz="3600" dirty="0" err="1"/>
              <a:t>Gynecol</a:t>
            </a:r>
            <a:r>
              <a:rPr lang="en-US" sz="3600" dirty="0"/>
              <a:t> Oncol. 2003</a:t>
            </a:r>
          </a:p>
          <a:p>
            <a:r>
              <a:rPr lang="en-US" sz="3600" dirty="0" err="1"/>
              <a:t>Pelmus</a:t>
            </a:r>
            <a:r>
              <a:rPr lang="en-US" sz="3600" dirty="0"/>
              <a:t> M. Int J </a:t>
            </a:r>
            <a:r>
              <a:rPr lang="en-US" sz="3600" dirty="0" err="1"/>
              <a:t>Gynecol</a:t>
            </a:r>
            <a:r>
              <a:rPr lang="en-US" sz="3600" dirty="0"/>
              <a:t> Cancer. 2009</a:t>
            </a:r>
          </a:p>
          <a:p>
            <a:r>
              <a:rPr lang="en-US" sz="3600" dirty="0"/>
              <a:t>Wang W-L. Am J Surg </a:t>
            </a:r>
            <a:r>
              <a:rPr lang="en-US" sz="3600" dirty="0" err="1"/>
              <a:t>Pathol</a:t>
            </a:r>
            <a:r>
              <a:rPr lang="en-US" sz="3600" dirty="0"/>
              <a:t>. 2011</a:t>
            </a:r>
          </a:p>
          <a:p>
            <a:r>
              <a:rPr lang="en-US" sz="3600" dirty="0"/>
              <a:t>Garcia C. Int J </a:t>
            </a:r>
            <a:r>
              <a:rPr lang="en-US" sz="3600" dirty="0" err="1"/>
              <a:t>Gynecol</a:t>
            </a:r>
            <a:r>
              <a:rPr lang="en-US" sz="3600" dirty="0"/>
              <a:t> Cancer. 2015</a:t>
            </a:r>
            <a:endParaRPr lang="en-US" sz="2100" dirty="0"/>
          </a:p>
        </p:txBody>
      </p:sp>
      <p:sp>
        <p:nvSpPr>
          <p:cNvPr id="5" name="TextBox 4">
            <a:extLst>
              <a:ext uri="{FF2B5EF4-FFF2-40B4-BE49-F238E27FC236}">
                <a16:creationId xmlns:a16="http://schemas.microsoft.com/office/drawing/2014/main" id="{D68A5F23-0B66-4FC4-9908-39B8723C9A4A}"/>
              </a:ext>
            </a:extLst>
          </p:cNvPr>
          <p:cNvSpPr txBox="1"/>
          <p:nvPr/>
        </p:nvSpPr>
        <p:spPr>
          <a:xfrm>
            <a:off x="11290301" y="4311416"/>
            <a:ext cx="4533900" cy="1800494"/>
          </a:xfrm>
          <a:prstGeom prst="rect">
            <a:avLst/>
          </a:prstGeom>
          <a:noFill/>
          <a:ln>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514350" indent="-514350">
              <a:buFont typeface="Arial" panose="020B0604020202020204" pitchFamily="34" charset="0"/>
              <a:buChar char="•"/>
            </a:pPr>
            <a:r>
              <a:rPr lang="en-US" sz="3600" dirty="0"/>
              <a:t>Small cohorts</a:t>
            </a:r>
          </a:p>
          <a:p>
            <a:pPr marL="514350" indent="-514350">
              <a:buFont typeface="Arial" panose="020B0604020202020204" pitchFamily="34" charset="0"/>
              <a:buChar char="•"/>
            </a:pPr>
            <a:r>
              <a:rPr lang="en-US" sz="3600" dirty="0"/>
              <a:t>Univariate analyses</a:t>
            </a:r>
          </a:p>
          <a:p>
            <a:pPr marL="514350" indent="-514350">
              <a:buFont typeface="Arial" panose="020B0604020202020204" pitchFamily="34" charset="0"/>
              <a:buChar char="•"/>
            </a:pPr>
            <a:r>
              <a:rPr lang="en-US" sz="3600" dirty="0"/>
              <a:t>Inconsistent results</a:t>
            </a:r>
          </a:p>
        </p:txBody>
      </p:sp>
    </p:spTree>
    <p:extLst>
      <p:ext uri="{BB962C8B-B14F-4D97-AF65-F5344CB8AC3E}">
        <p14:creationId xmlns:p14="http://schemas.microsoft.com/office/powerpoint/2010/main" val="2154245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6C32-5086-4B2C-9B71-4913B1C483EB}"/>
              </a:ext>
            </a:extLst>
          </p:cNvPr>
          <p:cNvSpPr>
            <a:spLocks noGrp="1"/>
          </p:cNvSpPr>
          <p:nvPr>
            <p:ph type="ctr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5400" dirty="0"/>
              <a:t>Novel Prognostic Model for Stage I LMS</a:t>
            </a:r>
          </a:p>
        </p:txBody>
      </p:sp>
      <p:sp>
        <p:nvSpPr>
          <p:cNvPr id="3" name="Content Placeholder 2">
            <a:extLst>
              <a:ext uri="{FF2B5EF4-FFF2-40B4-BE49-F238E27FC236}">
                <a16:creationId xmlns:a16="http://schemas.microsoft.com/office/drawing/2014/main" id="{3D005510-F3B3-40CD-980B-4927A8A2F9F0}"/>
              </a:ext>
            </a:extLst>
          </p:cNvPr>
          <p:cNvSpPr>
            <a:spLocks noGrp="1"/>
          </p:cNvSpPr>
          <p:nvPr>
            <p:ph type="body" sz="quarter" idx="10"/>
          </p:nvPr>
        </p:nvSpPr>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4000" dirty="0"/>
              <a:t>Create and validate a prognostic model for stage I uterine leiomyosarcoma, for routine use in daily practice</a:t>
            </a:r>
          </a:p>
          <a:p>
            <a:pPr marL="0" indent="0">
              <a:buNone/>
            </a:pPr>
            <a:endParaRPr lang="en-US" sz="4000" dirty="0"/>
          </a:p>
          <a:p>
            <a:pPr marL="0" indent="0">
              <a:buNone/>
            </a:pPr>
            <a:r>
              <a:rPr lang="en-US" sz="4000" b="0" i="0" dirty="0">
                <a:solidFill>
                  <a:srgbClr val="212121"/>
                </a:solidFill>
                <a:effectLst/>
              </a:rPr>
              <a:t>Chapel DB, Sharma A, Lastra RR, Maccio L, Bragantini E, Zannoni GF, George S, Quade BJ, Parra-Herran C, Nucci MR. A novel morphology-based risk stratification model for stage I uterine leiomyosarcoma: an analysis of 203 cases. Mod </a:t>
            </a:r>
            <a:r>
              <a:rPr lang="en-US" sz="4000" b="0" i="0" dirty="0" err="1">
                <a:solidFill>
                  <a:srgbClr val="212121"/>
                </a:solidFill>
                <a:effectLst/>
              </a:rPr>
              <a:t>Pathol</a:t>
            </a:r>
            <a:r>
              <a:rPr lang="en-US" sz="4000" b="0" i="0" dirty="0">
                <a:solidFill>
                  <a:srgbClr val="212121"/>
                </a:solidFill>
                <a:effectLst/>
              </a:rPr>
              <a:t>. 2022 Jun;35(6):794-807. </a:t>
            </a:r>
            <a:r>
              <a:rPr lang="en-US" sz="4000" b="0" i="0" dirty="0" err="1">
                <a:solidFill>
                  <a:srgbClr val="212121"/>
                </a:solidFill>
                <a:effectLst/>
              </a:rPr>
              <a:t>Epub</a:t>
            </a:r>
            <a:r>
              <a:rPr lang="en-US" sz="4000" b="0" i="0" dirty="0">
                <a:solidFill>
                  <a:srgbClr val="212121"/>
                </a:solidFill>
                <a:effectLst/>
              </a:rPr>
              <a:t> 2022 Feb 4. </a:t>
            </a:r>
            <a:r>
              <a:rPr lang="en-US" sz="4000" b="0" i="0" dirty="0" err="1">
                <a:solidFill>
                  <a:srgbClr val="212121"/>
                </a:solidFill>
                <a:effectLst/>
              </a:rPr>
              <a:t>PMID</a:t>
            </a:r>
            <a:r>
              <a:rPr lang="en-US" sz="4000" b="0" i="0" dirty="0">
                <a:solidFill>
                  <a:srgbClr val="212121"/>
                </a:solidFill>
                <a:effectLst/>
              </a:rPr>
              <a:t>: 35121810.</a:t>
            </a:r>
            <a:endParaRPr lang="en-US" sz="4000" dirty="0"/>
          </a:p>
        </p:txBody>
      </p:sp>
    </p:spTree>
    <p:extLst>
      <p:ext uri="{BB962C8B-B14F-4D97-AF65-F5344CB8AC3E}">
        <p14:creationId xmlns:p14="http://schemas.microsoft.com/office/powerpoint/2010/main" val="3822412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69E52-7AE2-4617-AAD6-18DEEC5BDE37}"/>
              </a:ext>
            </a:extLst>
          </p:cNvPr>
          <p:cNvSpPr>
            <a:spLocks noGrp="1"/>
          </p:cNvSpPr>
          <p:nvPr>
            <p:ph type="ctr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5400" dirty="0"/>
              <a:t>Cohort construction</a:t>
            </a:r>
          </a:p>
        </p:txBody>
      </p:sp>
      <p:sp>
        <p:nvSpPr>
          <p:cNvPr id="3" name="Content Placeholder 2">
            <a:extLst>
              <a:ext uri="{FF2B5EF4-FFF2-40B4-BE49-F238E27FC236}">
                <a16:creationId xmlns:a16="http://schemas.microsoft.com/office/drawing/2014/main" id="{9813A2F9-899C-45F1-BA36-5254E6D0F2E5}"/>
              </a:ext>
            </a:extLst>
          </p:cNvPr>
          <p:cNvSpPr>
            <a:spLocks noGrp="1"/>
          </p:cNvSpPr>
          <p:nvPr>
            <p:ph type="body" sz="quarter" idx="10"/>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tabLst>
                <a:tab pos="13716000" algn="l"/>
              </a:tabLst>
            </a:pPr>
            <a:r>
              <a:rPr lang="en-US" sz="4000" dirty="0"/>
              <a:t>Inclusion criteria:</a:t>
            </a:r>
          </a:p>
          <a:p>
            <a:pPr marL="771525" indent="-771525">
              <a:buFont typeface="+mj-lt"/>
              <a:buAutoNum type="arabicPeriod"/>
              <a:tabLst>
                <a:tab pos="13716000" algn="l"/>
              </a:tabLst>
            </a:pPr>
            <a:r>
              <a:rPr lang="en-US" sz="4000" dirty="0"/>
              <a:t>Primary uterine leiomyosarcomas 	(n=610)</a:t>
            </a:r>
          </a:p>
          <a:p>
            <a:pPr marL="771525" indent="-771525">
              <a:buFont typeface="+mj-lt"/>
              <a:buAutoNum type="arabicPeriod"/>
              <a:tabLst>
                <a:tab pos="13716000" algn="l"/>
              </a:tabLst>
            </a:pPr>
            <a:r>
              <a:rPr lang="en-US" sz="4000" dirty="0"/>
              <a:t>Primary management at our institution 	(n=384)</a:t>
            </a:r>
          </a:p>
          <a:p>
            <a:pPr marL="771525" indent="-771525">
              <a:buFont typeface="+mj-lt"/>
              <a:buAutoNum type="arabicPeriod"/>
              <a:tabLst>
                <a:tab pos="13716000" algn="l"/>
              </a:tabLst>
            </a:pPr>
            <a:r>
              <a:rPr lang="en-US" sz="4000" dirty="0"/>
              <a:t>Stage I 	(n=216)</a:t>
            </a:r>
          </a:p>
          <a:p>
            <a:pPr marL="771525" indent="-771525">
              <a:buFont typeface="+mj-lt"/>
              <a:buAutoNum type="arabicPeriod"/>
              <a:tabLst>
                <a:tab pos="13716000" algn="l"/>
              </a:tabLst>
            </a:pPr>
            <a:r>
              <a:rPr lang="en-US" sz="4000" dirty="0" err="1"/>
              <a:t>H&amp;E</a:t>
            </a:r>
            <a:r>
              <a:rPr lang="en-US" sz="4000" dirty="0"/>
              <a:t> slides available for morphologic evaluation	 n=120</a:t>
            </a:r>
          </a:p>
          <a:p>
            <a:pPr marL="771525" indent="-771525">
              <a:buFont typeface="+mj-lt"/>
              <a:buAutoNum type="arabicPeriod"/>
              <a:tabLst>
                <a:tab pos="13716000" algn="l"/>
              </a:tabLst>
            </a:pPr>
            <a:endParaRPr lang="en-US" sz="4000" dirty="0"/>
          </a:p>
          <a:p>
            <a:pPr marL="0" indent="0">
              <a:buNone/>
              <a:tabLst>
                <a:tab pos="13716000" algn="l"/>
              </a:tabLst>
            </a:pPr>
            <a:r>
              <a:rPr lang="en-US" sz="4000" dirty="0"/>
              <a:t>Final cohort:  120 tumors</a:t>
            </a:r>
          </a:p>
        </p:txBody>
      </p:sp>
      <p:sp>
        <p:nvSpPr>
          <p:cNvPr id="4" name="TextBox 3">
            <a:extLst>
              <a:ext uri="{FF2B5EF4-FFF2-40B4-BE49-F238E27FC236}">
                <a16:creationId xmlns:a16="http://schemas.microsoft.com/office/drawing/2014/main" id="{7A476FB0-4AFC-4C6F-877E-A2DDBF24AB56}"/>
              </a:ext>
            </a:extLst>
          </p:cNvPr>
          <p:cNvSpPr txBox="1"/>
          <p:nvPr/>
        </p:nvSpPr>
        <p:spPr>
          <a:xfrm>
            <a:off x="7724534" y="6907243"/>
            <a:ext cx="10129838" cy="1523495"/>
          </a:xfrm>
          <a:prstGeom prst="rect">
            <a:avLst/>
          </a:prstGeom>
          <a:noFill/>
          <a:ln>
            <a:solidFill>
              <a:srgbClr val="0070C0"/>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dirty="0"/>
              <a:t>Diagnosis was confirmed in all cases by morphologic review, review of prior immunohistochemistry, and additional immunohistochemical stains, where needed and possible.</a:t>
            </a:r>
          </a:p>
        </p:txBody>
      </p:sp>
    </p:spTree>
    <p:extLst>
      <p:ext uri="{BB962C8B-B14F-4D97-AF65-F5344CB8AC3E}">
        <p14:creationId xmlns:p14="http://schemas.microsoft.com/office/powerpoint/2010/main" val="520897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682F-D961-4E59-9077-9A9EBA663563}"/>
              </a:ext>
            </a:extLst>
          </p:cNvPr>
          <p:cNvSpPr>
            <a:spLocks noGrp="1"/>
          </p:cNvSpPr>
          <p:nvPr>
            <p:ph type="ctrTitle"/>
          </p:nvPr>
        </p:nvSpPr>
        <p:spPr>
          <a:prstGeom prst="rect">
            <a:avLst/>
          </a:prstGeo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5400" dirty="0"/>
              <a:t>Evaluated parameters</a:t>
            </a:r>
          </a:p>
        </p:txBody>
      </p:sp>
      <p:sp>
        <p:nvSpPr>
          <p:cNvPr id="4" name="Content Placeholder 3">
            <a:extLst>
              <a:ext uri="{FF2B5EF4-FFF2-40B4-BE49-F238E27FC236}">
                <a16:creationId xmlns:a16="http://schemas.microsoft.com/office/drawing/2014/main" id="{9D9BE905-FDCB-4BE2-9D3A-84820D33C21B}"/>
              </a:ext>
            </a:extLst>
          </p:cNvPr>
          <p:cNvSpPr>
            <a:spLocks noGrp="1"/>
          </p:cNvSpPr>
          <p:nvPr>
            <p:ph type="body" sz="quarter" idx="10"/>
          </p:nvPr>
        </p:nvSpPr>
        <p:spPr>
          <a:prstGeom prst="rect">
            <a:avLst/>
          </a:prstGeom>
        </p:spPr>
        <p:txBody>
          <a:bodyPr>
            <a:normAutofit fontScale="25000" lnSpcReduction="2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16000" dirty="0"/>
              <a:t>Clinical:</a:t>
            </a:r>
          </a:p>
          <a:p>
            <a:pPr marL="1143000" indent="-1143000">
              <a:buFont typeface="Wingdings" panose="05000000000000000000" pitchFamily="2" charset="2"/>
              <a:buChar char="ü"/>
            </a:pPr>
            <a:r>
              <a:rPr lang="en-US" sz="16000" dirty="0"/>
              <a:t>Age at diagnosis</a:t>
            </a:r>
          </a:p>
          <a:p>
            <a:pPr marL="1143000" indent="-1143000">
              <a:buFont typeface="Wingdings" panose="05000000000000000000" pitchFamily="2" charset="2"/>
              <a:buChar char="ü"/>
            </a:pPr>
            <a:r>
              <a:rPr lang="en-US" sz="16000" dirty="0"/>
              <a:t>Treatment history</a:t>
            </a:r>
          </a:p>
          <a:p>
            <a:pPr marL="1143000" indent="-1143000">
              <a:buFont typeface="Wingdings" panose="05000000000000000000" pitchFamily="2" charset="2"/>
              <a:buChar char="ü"/>
            </a:pPr>
            <a:r>
              <a:rPr lang="en-US" sz="16000" dirty="0"/>
              <a:t>Morcellation</a:t>
            </a:r>
          </a:p>
          <a:p>
            <a:endParaRPr lang="en-US" dirty="0"/>
          </a:p>
          <a:p>
            <a:pPr marL="0" indent="0">
              <a:buNone/>
            </a:pPr>
            <a:r>
              <a:rPr lang="en-US" sz="16000" dirty="0"/>
              <a:t>Outcomes:</a:t>
            </a:r>
          </a:p>
          <a:p>
            <a:pPr marL="1143000" indent="-1143000">
              <a:buFont typeface="Wingdings" panose="05000000000000000000" pitchFamily="2" charset="2"/>
              <a:buChar char="ü"/>
            </a:pPr>
            <a:r>
              <a:rPr lang="en-US" sz="16000" dirty="0"/>
              <a:t>Time to recurrence</a:t>
            </a:r>
          </a:p>
          <a:p>
            <a:pPr marL="1143000" indent="-1143000">
              <a:buFont typeface="Wingdings" panose="05000000000000000000" pitchFamily="2" charset="2"/>
              <a:buChar char="ü"/>
            </a:pPr>
            <a:r>
              <a:rPr lang="en-US" sz="16000" dirty="0"/>
              <a:t>Time to death</a:t>
            </a:r>
          </a:p>
          <a:p>
            <a:pPr marL="1143000" indent="-1143000">
              <a:buFont typeface="Wingdings" panose="05000000000000000000" pitchFamily="2" charset="2"/>
              <a:buChar char="ü"/>
            </a:pPr>
            <a:r>
              <a:rPr lang="en-US" sz="16000" dirty="0"/>
              <a:t>Cause of death</a:t>
            </a:r>
          </a:p>
        </p:txBody>
      </p:sp>
      <p:sp>
        <p:nvSpPr>
          <p:cNvPr id="5" name="Content Placeholder 4">
            <a:extLst>
              <a:ext uri="{FF2B5EF4-FFF2-40B4-BE49-F238E27FC236}">
                <a16:creationId xmlns:a16="http://schemas.microsoft.com/office/drawing/2014/main" id="{D38070AB-6EF5-4F96-A943-FCD68F7DFB79}"/>
              </a:ext>
            </a:extLst>
          </p:cNvPr>
          <p:cNvSpPr txBox="1">
            <a:spLocks/>
          </p:cNvSpPr>
          <p:nvPr/>
        </p:nvSpPr>
        <p:spPr>
          <a:xfrm>
            <a:off x="8635999" y="2425913"/>
            <a:ext cx="9303657" cy="7861087"/>
          </a:xfrm>
          <a:prstGeom prst="rect">
            <a:avLst/>
          </a:prstGeo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Font typeface="Arial" panose="020B0604020202020204" pitchFamily="34" charset="0"/>
              <a:buNone/>
            </a:pPr>
            <a:r>
              <a:rPr lang="en-US" sz="4050" dirty="0"/>
              <a:t>Pathologic: </a:t>
            </a:r>
          </a:p>
          <a:p>
            <a:pPr marL="571500" indent="-571500">
              <a:buFont typeface="Wingdings" panose="05000000000000000000" pitchFamily="2" charset="2"/>
              <a:buChar char="v"/>
            </a:pPr>
            <a:r>
              <a:rPr lang="en-US" sz="4050" dirty="0"/>
              <a:t>Tumor size</a:t>
            </a:r>
          </a:p>
          <a:p>
            <a:pPr marL="571500" indent="-571500">
              <a:buFont typeface="Wingdings" panose="05000000000000000000" pitchFamily="2" charset="2"/>
              <a:buChar char="v"/>
            </a:pPr>
            <a:r>
              <a:rPr lang="en-US" sz="4050" dirty="0"/>
              <a:t>Circumscription</a:t>
            </a:r>
          </a:p>
          <a:p>
            <a:pPr marL="571500" indent="-571500">
              <a:buFont typeface="Wingdings" panose="05000000000000000000" pitchFamily="2" charset="2"/>
              <a:buChar char="v"/>
            </a:pPr>
            <a:r>
              <a:rPr lang="en-US" sz="4050" dirty="0"/>
              <a:t>Dominant morphology</a:t>
            </a:r>
          </a:p>
          <a:p>
            <a:pPr marL="571500" indent="-571500">
              <a:buFont typeface="Wingdings" panose="05000000000000000000" pitchFamily="2" charset="2"/>
              <a:buChar char="v"/>
            </a:pPr>
            <a:r>
              <a:rPr lang="en-US" sz="4050" dirty="0"/>
              <a:t>Nuclear atypia</a:t>
            </a:r>
          </a:p>
          <a:p>
            <a:pPr marL="571500" indent="-571500">
              <a:buFont typeface="Wingdings" panose="05000000000000000000" pitchFamily="2" charset="2"/>
              <a:buChar char="v"/>
            </a:pPr>
            <a:r>
              <a:rPr lang="en-US" sz="4050" dirty="0"/>
              <a:t>Mitotic count</a:t>
            </a:r>
          </a:p>
          <a:p>
            <a:pPr marL="571500" indent="-571500">
              <a:buFont typeface="Wingdings" panose="05000000000000000000" pitchFamily="2" charset="2"/>
              <a:buChar char="v"/>
            </a:pPr>
            <a:r>
              <a:rPr lang="en-US" sz="4050" dirty="0"/>
              <a:t>Atypical mitoses</a:t>
            </a:r>
          </a:p>
          <a:p>
            <a:pPr marL="571500" indent="-571500">
              <a:buFont typeface="Wingdings" panose="05000000000000000000" pitchFamily="2" charset="2"/>
              <a:buChar char="v"/>
            </a:pPr>
            <a:r>
              <a:rPr lang="en-US" sz="4050" dirty="0"/>
              <a:t>Coagulative necrosis</a:t>
            </a:r>
          </a:p>
          <a:p>
            <a:pPr marL="571500" indent="-571500">
              <a:buFont typeface="Wingdings" panose="05000000000000000000" pitchFamily="2" charset="2"/>
              <a:buChar char="v"/>
            </a:pPr>
            <a:r>
              <a:rPr lang="en-US" sz="4050" dirty="0" err="1"/>
              <a:t>Lymphovascular</a:t>
            </a:r>
            <a:r>
              <a:rPr lang="en-US" sz="4050" dirty="0"/>
              <a:t> invasion</a:t>
            </a:r>
          </a:p>
          <a:p>
            <a:pPr marL="571500" indent="-571500">
              <a:buFont typeface="Wingdings" panose="05000000000000000000" pitchFamily="2" charset="2"/>
              <a:buChar char="v"/>
            </a:pPr>
            <a:r>
              <a:rPr lang="en-US" sz="4050" dirty="0"/>
              <a:t>Serosal involvement</a:t>
            </a:r>
          </a:p>
          <a:p>
            <a:pPr marL="571500" indent="-571500">
              <a:buFont typeface="Wingdings" panose="05000000000000000000" pitchFamily="2" charset="2"/>
              <a:buChar char="v"/>
            </a:pPr>
            <a:r>
              <a:rPr lang="en-US" sz="4050" dirty="0"/>
              <a:t>Margin status</a:t>
            </a:r>
          </a:p>
          <a:p>
            <a:endParaRPr lang="en-US" sz="4050" dirty="0"/>
          </a:p>
        </p:txBody>
      </p:sp>
    </p:spTree>
    <p:extLst>
      <p:ext uri="{BB962C8B-B14F-4D97-AF65-F5344CB8AC3E}">
        <p14:creationId xmlns:p14="http://schemas.microsoft.com/office/powerpoint/2010/main" val="1071329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ECB940-4D04-457B-A82E-783DECBC942E}"/>
              </a:ext>
            </a:extLst>
          </p:cNvPr>
          <p:cNvSpPr>
            <a:spLocks noGrp="1"/>
          </p:cNvSpPr>
          <p:nvPr>
            <p:ph type="ctr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t>Nuclear atypia</a:t>
            </a:r>
          </a:p>
        </p:txBody>
      </p:sp>
      <p:sp>
        <p:nvSpPr>
          <p:cNvPr id="6" name="Content Placeholder 5">
            <a:extLst>
              <a:ext uri="{FF2B5EF4-FFF2-40B4-BE49-F238E27FC236}">
                <a16:creationId xmlns:a16="http://schemas.microsoft.com/office/drawing/2014/main" id="{788A0D29-4A1B-408A-B9A4-7C360942EE61}"/>
              </a:ext>
            </a:extLst>
          </p:cNvPr>
          <p:cNvSpPr>
            <a:spLocks noGrp="1"/>
          </p:cNvSpPr>
          <p:nvPr>
            <p:ph type="body" sz="quarter" idx="10"/>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3600" dirty="0"/>
              <a:t>Application of the four-tier </a:t>
            </a:r>
            <a:r>
              <a:rPr lang="en-US" sz="3600" dirty="0" err="1"/>
              <a:t>Broders</a:t>
            </a:r>
            <a:r>
              <a:rPr lang="en-US" sz="3600" dirty="0"/>
              <a:t> classification system, as applied to uterine leiomyosarcoma by </a:t>
            </a:r>
            <a:r>
              <a:rPr lang="en-US" sz="3600" dirty="0" err="1"/>
              <a:t>Giuntoli</a:t>
            </a:r>
            <a:r>
              <a:rPr lang="en-US" sz="3600" dirty="0"/>
              <a:t>, et al.</a:t>
            </a:r>
          </a:p>
        </p:txBody>
      </p:sp>
      <p:sp>
        <p:nvSpPr>
          <p:cNvPr id="7" name="TextBox 6">
            <a:extLst>
              <a:ext uri="{FF2B5EF4-FFF2-40B4-BE49-F238E27FC236}">
                <a16:creationId xmlns:a16="http://schemas.microsoft.com/office/drawing/2014/main" id="{20D3D05C-5CE8-435F-8D7A-297758462195}"/>
              </a:ext>
            </a:extLst>
          </p:cNvPr>
          <p:cNvSpPr txBox="1"/>
          <p:nvPr/>
        </p:nvSpPr>
        <p:spPr>
          <a:xfrm>
            <a:off x="13544550" y="9739313"/>
            <a:ext cx="4743450" cy="415498"/>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100" dirty="0" err="1"/>
              <a:t>Giuntoli</a:t>
            </a:r>
            <a:r>
              <a:rPr lang="en-US" sz="2100" dirty="0"/>
              <a:t> </a:t>
            </a:r>
            <a:r>
              <a:rPr lang="en-US" sz="2100" dirty="0" err="1"/>
              <a:t>RL</a:t>
            </a:r>
            <a:r>
              <a:rPr lang="en-US" sz="2100" dirty="0"/>
              <a:t>. </a:t>
            </a:r>
            <a:r>
              <a:rPr lang="en-US" sz="2100" dirty="0" err="1"/>
              <a:t>Gynecol</a:t>
            </a:r>
            <a:r>
              <a:rPr lang="en-US" sz="2100" dirty="0"/>
              <a:t> Oncol. 2003.</a:t>
            </a:r>
          </a:p>
        </p:txBody>
      </p:sp>
      <p:grpSp>
        <p:nvGrpSpPr>
          <p:cNvPr id="17" name="Group 16">
            <a:extLst>
              <a:ext uri="{FF2B5EF4-FFF2-40B4-BE49-F238E27FC236}">
                <a16:creationId xmlns:a16="http://schemas.microsoft.com/office/drawing/2014/main" id="{F9D305F3-2A2A-44B3-AF17-040D0345EDAC}"/>
              </a:ext>
            </a:extLst>
          </p:cNvPr>
          <p:cNvGrpSpPr/>
          <p:nvPr/>
        </p:nvGrpSpPr>
        <p:grpSpPr>
          <a:xfrm>
            <a:off x="152786" y="4382811"/>
            <a:ext cx="4396029" cy="4400463"/>
            <a:chOff x="272040" y="2921874"/>
            <a:chExt cx="2774447" cy="2777245"/>
          </a:xfrm>
        </p:grpSpPr>
        <p:pic>
          <p:nvPicPr>
            <p:cNvPr id="3" name="Picture 2">
              <a:extLst>
                <a:ext uri="{FF2B5EF4-FFF2-40B4-BE49-F238E27FC236}">
                  <a16:creationId xmlns:a16="http://schemas.microsoft.com/office/drawing/2014/main" id="{771BEF42-17E5-42A4-B31C-DA66C0184B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040" y="2921874"/>
              <a:ext cx="2774447" cy="2774447"/>
            </a:xfrm>
            <a:prstGeom prst="rect">
              <a:avLst/>
            </a:prstGeom>
            <a:ln>
              <a:solidFill>
                <a:schemeClr val="tx1"/>
              </a:solidFill>
            </a:ln>
          </p:spPr>
        </p:pic>
        <p:sp>
          <p:nvSpPr>
            <p:cNvPr id="13" name="TextBox 12">
              <a:extLst>
                <a:ext uri="{FF2B5EF4-FFF2-40B4-BE49-F238E27FC236}">
                  <a16:creationId xmlns:a16="http://schemas.microsoft.com/office/drawing/2014/main" id="{BE4CAE71-018B-4600-A066-E35B4C57FD3F}"/>
                </a:ext>
              </a:extLst>
            </p:cNvPr>
            <p:cNvSpPr txBox="1"/>
            <p:nvPr/>
          </p:nvSpPr>
          <p:spPr>
            <a:xfrm>
              <a:off x="272041" y="5360565"/>
              <a:ext cx="877252" cy="338554"/>
            </a:xfrm>
            <a:prstGeom prst="rect">
              <a:avLst/>
            </a:prstGeom>
            <a:solidFill>
              <a:schemeClr val="bg1"/>
            </a:solidFill>
            <a:ln>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Grade 1</a:t>
              </a:r>
            </a:p>
          </p:txBody>
        </p:sp>
      </p:grpSp>
      <p:grpSp>
        <p:nvGrpSpPr>
          <p:cNvPr id="18" name="Group 17">
            <a:extLst>
              <a:ext uri="{FF2B5EF4-FFF2-40B4-BE49-F238E27FC236}">
                <a16:creationId xmlns:a16="http://schemas.microsoft.com/office/drawing/2014/main" id="{38171216-6430-4D3A-99FE-46999ECB97E8}"/>
              </a:ext>
            </a:extLst>
          </p:cNvPr>
          <p:cNvGrpSpPr/>
          <p:nvPr/>
        </p:nvGrpSpPr>
        <p:grpSpPr>
          <a:xfrm>
            <a:off x="4691719" y="4382812"/>
            <a:ext cx="4407287" cy="4400462"/>
            <a:chOff x="3250405" y="2921875"/>
            <a:chExt cx="2781551" cy="2777244"/>
          </a:xfrm>
        </p:grpSpPr>
        <p:pic>
          <p:nvPicPr>
            <p:cNvPr id="8" name="Picture 7">
              <a:extLst>
                <a:ext uri="{FF2B5EF4-FFF2-40B4-BE49-F238E27FC236}">
                  <a16:creationId xmlns:a16="http://schemas.microsoft.com/office/drawing/2014/main" id="{716917C0-F5FB-4EBD-B34F-0C2F1150C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7509" y="2921875"/>
              <a:ext cx="2774447" cy="2774447"/>
            </a:xfrm>
            <a:prstGeom prst="rect">
              <a:avLst/>
            </a:prstGeom>
            <a:ln>
              <a:solidFill>
                <a:schemeClr val="tx1"/>
              </a:solidFill>
            </a:ln>
          </p:spPr>
        </p:pic>
        <p:sp>
          <p:nvSpPr>
            <p:cNvPr id="14" name="TextBox 13">
              <a:extLst>
                <a:ext uri="{FF2B5EF4-FFF2-40B4-BE49-F238E27FC236}">
                  <a16:creationId xmlns:a16="http://schemas.microsoft.com/office/drawing/2014/main" id="{C890010C-F6C9-4797-AB7E-45E3FC83A917}"/>
                </a:ext>
              </a:extLst>
            </p:cNvPr>
            <p:cNvSpPr txBox="1"/>
            <p:nvPr/>
          </p:nvSpPr>
          <p:spPr>
            <a:xfrm>
              <a:off x="3250405" y="5360565"/>
              <a:ext cx="877252" cy="338554"/>
            </a:xfrm>
            <a:prstGeom prst="rect">
              <a:avLst/>
            </a:prstGeom>
            <a:solidFill>
              <a:schemeClr val="bg1"/>
            </a:solidFill>
            <a:ln>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Grade 2</a:t>
              </a:r>
            </a:p>
          </p:txBody>
        </p:sp>
      </p:grpSp>
      <p:grpSp>
        <p:nvGrpSpPr>
          <p:cNvPr id="19" name="Group 18">
            <a:extLst>
              <a:ext uri="{FF2B5EF4-FFF2-40B4-BE49-F238E27FC236}">
                <a16:creationId xmlns:a16="http://schemas.microsoft.com/office/drawing/2014/main" id="{63D21D66-4242-4C2A-8479-459DCC72F434}"/>
              </a:ext>
            </a:extLst>
          </p:cNvPr>
          <p:cNvGrpSpPr/>
          <p:nvPr/>
        </p:nvGrpSpPr>
        <p:grpSpPr>
          <a:xfrm>
            <a:off x="9215493" y="4382812"/>
            <a:ext cx="4396032" cy="4400462"/>
            <a:chOff x="6228769" y="2921875"/>
            <a:chExt cx="2774448" cy="2777244"/>
          </a:xfrm>
        </p:grpSpPr>
        <p:pic>
          <p:nvPicPr>
            <p:cNvPr id="10" name="Picture 9">
              <a:extLst>
                <a:ext uri="{FF2B5EF4-FFF2-40B4-BE49-F238E27FC236}">
                  <a16:creationId xmlns:a16="http://schemas.microsoft.com/office/drawing/2014/main" id="{9C433EA6-B37F-41F3-9D48-F08E97EA0D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8770" y="2921875"/>
              <a:ext cx="2774447" cy="2774447"/>
            </a:xfrm>
            <a:prstGeom prst="rect">
              <a:avLst/>
            </a:prstGeom>
            <a:ln>
              <a:solidFill>
                <a:schemeClr val="tx1"/>
              </a:solidFill>
            </a:ln>
          </p:spPr>
        </p:pic>
        <p:sp>
          <p:nvSpPr>
            <p:cNvPr id="15" name="TextBox 14">
              <a:extLst>
                <a:ext uri="{FF2B5EF4-FFF2-40B4-BE49-F238E27FC236}">
                  <a16:creationId xmlns:a16="http://schemas.microsoft.com/office/drawing/2014/main" id="{24F581C0-1B97-4D30-BFFB-C90E7B410986}"/>
                </a:ext>
              </a:extLst>
            </p:cNvPr>
            <p:cNvSpPr txBox="1"/>
            <p:nvPr/>
          </p:nvSpPr>
          <p:spPr>
            <a:xfrm>
              <a:off x="6228769" y="5360565"/>
              <a:ext cx="877252" cy="338554"/>
            </a:xfrm>
            <a:prstGeom prst="rect">
              <a:avLst/>
            </a:prstGeom>
            <a:solidFill>
              <a:schemeClr val="bg1"/>
            </a:solidFill>
            <a:ln>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Grade 3</a:t>
              </a:r>
            </a:p>
          </p:txBody>
        </p:sp>
      </p:grpSp>
      <p:grpSp>
        <p:nvGrpSpPr>
          <p:cNvPr id="20" name="Group 19">
            <a:extLst>
              <a:ext uri="{FF2B5EF4-FFF2-40B4-BE49-F238E27FC236}">
                <a16:creationId xmlns:a16="http://schemas.microsoft.com/office/drawing/2014/main" id="{7ADAAA8A-F52F-4013-B725-241DDB6A667A}"/>
              </a:ext>
            </a:extLst>
          </p:cNvPr>
          <p:cNvGrpSpPr/>
          <p:nvPr/>
        </p:nvGrpSpPr>
        <p:grpSpPr>
          <a:xfrm>
            <a:off x="13754424" y="4382812"/>
            <a:ext cx="4396029" cy="4400462"/>
            <a:chOff x="9169616" y="2921875"/>
            <a:chExt cx="2774447" cy="2777244"/>
          </a:xfrm>
        </p:grpSpPr>
        <p:pic>
          <p:nvPicPr>
            <p:cNvPr id="12" name="Picture 11">
              <a:extLst>
                <a:ext uri="{FF2B5EF4-FFF2-40B4-BE49-F238E27FC236}">
                  <a16:creationId xmlns:a16="http://schemas.microsoft.com/office/drawing/2014/main" id="{3BFA42BD-049B-4101-ADFB-791982B031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9616" y="2921875"/>
              <a:ext cx="2774447" cy="2774447"/>
            </a:xfrm>
            <a:prstGeom prst="rect">
              <a:avLst/>
            </a:prstGeom>
            <a:ln>
              <a:solidFill>
                <a:schemeClr val="tx1"/>
              </a:solidFill>
            </a:ln>
          </p:spPr>
        </p:pic>
        <p:sp>
          <p:nvSpPr>
            <p:cNvPr id="16" name="TextBox 15">
              <a:extLst>
                <a:ext uri="{FF2B5EF4-FFF2-40B4-BE49-F238E27FC236}">
                  <a16:creationId xmlns:a16="http://schemas.microsoft.com/office/drawing/2014/main" id="{7248FC3E-5456-454C-BA5B-7CC3677B51D6}"/>
                </a:ext>
              </a:extLst>
            </p:cNvPr>
            <p:cNvSpPr txBox="1"/>
            <p:nvPr/>
          </p:nvSpPr>
          <p:spPr>
            <a:xfrm>
              <a:off x="9169616" y="5360565"/>
              <a:ext cx="877252" cy="338554"/>
            </a:xfrm>
            <a:prstGeom prst="rect">
              <a:avLst/>
            </a:prstGeom>
            <a:solidFill>
              <a:schemeClr val="bg1"/>
            </a:solidFill>
            <a:ln>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Grade 4</a:t>
              </a:r>
            </a:p>
          </p:txBody>
        </p:sp>
      </p:grpSp>
      <p:sp>
        <p:nvSpPr>
          <p:cNvPr id="21" name="TextBox 20">
            <a:extLst>
              <a:ext uri="{FF2B5EF4-FFF2-40B4-BE49-F238E27FC236}">
                <a16:creationId xmlns:a16="http://schemas.microsoft.com/office/drawing/2014/main" id="{5FAD0641-B935-4C68-8A4B-0B951282805F}"/>
              </a:ext>
            </a:extLst>
          </p:cNvPr>
          <p:cNvSpPr txBox="1"/>
          <p:nvPr/>
        </p:nvSpPr>
        <p:spPr>
          <a:xfrm>
            <a:off x="14432051" y="3925171"/>
            <a:ext cx="4743450" cy="415498"/>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100" dirty="0" err="1"/>
              <a:t>Giuntoli</a:t>
            </a:r>
            <a:r>
              <a:rPr lang="en-US" sz="2100" dirty="0"/>
              <a:t> </a:t>
            </a:r>
            <a:r>
              <a:rPr lang="en-US" sz="2100" dirty="0" err="1"/>
              <a:t>RL</a:t>
            </a:r>
            <a:r>
              <a:rPr lang="en-US" sz="2100" dirty="0"/>
              <a:t>. </a:t>
            </a:r>
            <a:r>
              <a:rPr lang="en-US" sz="2100" dirty="0" err="1"/>
              <a:t>Gynecol</a:t>
            </a:r>
            <a:r>
              <a:rPr lang="en-US" sz="2100" dirty="0"/>
              <a:t> Oncol. 2003.</a:t>
            </a:r>
          </a:p>
        </p:txBody>
      </p:sp>
    </p:spTree>
    <p:extLst>
      <p:ext uri="{BB962C8B-B14F-4D97-AF65-F5344CB8AC3E}">
        <p14:creationId xmlns:p14="http://schemas.microsoft.com/office/powerpoint/2010/main" val="3711006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ECB940-4D04-457B-A82E-783DECBC942E}"/>
              </a:ext>
            </a:extLst>
          </p:cNvPr>
          <p:cNvSpPr>
            <a:spLocks noGrp="1"/>
          </p:cNvSpPr>
          <p:nvPr>
            <p:ph type="ctr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800" dirty="0"/>
              <a:t>Atypical mitoses</a:t>
            </a:r>
          </a:p>
        </p:txBody>
      </p:sp>
      <p:sp>
        <p:nvSpPr>
          <p:cNvPr id="6" name="Content Placeholder 5">
            <a:extLst>
              <a:ext uri="{FF2B5EF4-FFF2-40B4-BE49-F238E27FC236}">
                <a16:creationId xmlns:a16="http://schemas.microsoft.com/office/drawing/2014/main" id="{788A0D29-4A1B-408A-B9A4-7C360942EE61}"/>
              </a:ext>
            </a:extLst>
          </p:cNvPr>
          <p:cNvSpPr>
            <a:spLocks noGrp="1"/>
          </p:cNvSpPr>
          <p:nvPr>
            <p:ph type="body" sz="quarter" idx="10"/>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150000"/>
              </a:lnSpc>
              <a:buNone/>
            </a:pPr>
            <a:r>
              <a:rPr lang="en-US" sz="3600" dirty="0"/>
              <a:t>Defined rather narrowly as multipolar mitoses or mitoses with bizarre spindles, using published criteria to distinguish atypical mitoses from apoptotic cells</a:t>
            </a:r>
          </a:p>
        </p:txBody>
      </p:sp>
      <p:sp>
        <p:nvSpPr>
          <p:cNvPr id="7" name="TextBox 6">
            <a:extLst>
              <a:ext uri="{FF2B5EF4-FFF2-40B4-BE49-F238E27FC236}">
                <a16:creationId xmlns:a16="http://schemas.microsoft.com/office/drawing/2014/main" id="{B2153886-61C2-4932-A03A-21E067D4BA4E}"/>
              </a:ext>
            </a:extLst>
          </p:cNvPr>
          <p:cNvSpPr txBox="1"/>
          <p:nvPr/>
        </p:nvSpPr>
        <p:spPr>
          <a:xfrm>
            <a:off x="14861097" y="9739313"/>
            <a:ext cx="3426903" cy="415498"/>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100" dirty="0" err="1"/>
              <a:t>Baak</a:t>
            </a:r>
            <a:r>
              <a:rPr lang="en-US" sz="2100" dirty="0"/>
              <a:t> JP. Hum </a:t>
            </a:r>
            <a:r>
              <a:rPr lang="en-US" sz="2100" dirty="0" err="1"/>
              <a:t>Pathol</a:t>
            </a:r>
            <a:r>
              <a:rPr lang="en-US" sz="2100" dirty="0"/>
              <a:t>. 1990.</a:t>
            </a:r>
          </a:p>
        </p:txBody>
      </p:sp>
    </p:spTree>
    <p:extLst>
      <p:ext uri="{BB962C8B-B14F-4D97-AF65-F5344CB8AC3E}">
        <p14:creationId xmlns:p14="http://schemas.microsoft.com/office/powerpoint/2010/main" val="3631513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153886-61C2-4932-A03A-21E067D4BA4E}"/>
              </a:ext>
            </a:extLst>
          </p:cNvPr>
          <p:cNvSpPr txBox="1"/>
          <p:nvPr/>
        </p:nvSpPr>
        <p:spPr>
          <a:xfrm>
            <a:off x="13380640" y="9495064"/>
            <a:ext cx="3426903" cy="415498"/>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100" dirty="0" err="1"/>
              <a:t>Baak</a:t>
            </a:r>
            <a:r>
              <a:rPr lang="en-US" sz="2100" dirty="0"/>
              <a:t> JP. Hum </a:t>
            </a:r>
            <a:r>
              <a:rPr lang="en-US" sz="2100" dirty="0" err="1"/>
              <a:t>Pathol</a:t>
            </a:r>
            <a:r>
              <a:rPr lang="en-US" sz="2100" dirty="0"/>
              <a:t>. 1990.</a:t>
            </a:r>
          </a:p>
        </p:txBody>
      </p:sp>
      <p:pic>
        <p:nvPicPr>
          <p:cNvPr id="4" name="Picture 3">
            <a:extLst>
              <a:ext uri="{FF2B5EF4-FFF2-40B4-BE49-F238E27FC236}">
                <a16:creationId xmlns:a16="http://schemas.microsoft.com/office/drawing/2014/main" id="{25FB1776-AD7B-4F31-A46B-27AAE85262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641" y="562238"/>
            <a:ext cx="8896350" cy="8896350"/>
          </a:xfrm>
          <a:prstGeom prst="rect">
            <a:avLst/>
          </a:prstGeom>
          <a:ln>
            <a:solidFill>
              <a:schemeClr val="tx1"/>
            </a:solidFill>
          </a:ln>
        </p:spPr>
      </p:pic>
      <p:pic>
        <p:nvPicPr>
          <p:cNvPr id="11" name="Picture 10">
            <a:extLst>
              <a:ext uri="{FF2B5EF4-FFF2-40B4-BE49-F238E27FC236}">
                <a16:creationId xmlns:a16="http://schemas.microsoft.com/office/drawing/2014/main" id="{164595A0-A8C1-401A-919D-5D577B98A0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2193" y="562238"/>
            <a:ext cx="8896350" cy="8896350"/>
          </a:xfrm>
          <a:prstGeom prst="rect">
            <a:avLst/>
          </a:prstGeom>
          <a:ln>
            <a:solidFill>
              <a:schemeClr val="tx1"/>
            </a:solidFill>
          </a:ln>
        </p:spPr>
      </p:pic>
    </p:spTree>
    <p:extLst>
      <p:ext uri="{BB962C8B-B14F-4D97-AF65-F5344CB8AC3E}">
        <p14:creationId xmlns:p14="http://schemas.microsoft.com/office/powerpoint/2010/main" val="423135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9A8DAD-1763-4E02-90A1-7E6D09F5629B}"/>
              </a:ext>
            </a:extLst>
          </p:cNvPr>
          <p:cNvSpPr>
            <a:spLocks noGrp="1"/>
          </p:cNvSpPr>
          <p:nvPr>
            <p:ph type="ctr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err="1"/>
              <a:t>Lymphovascular</a:t>
            </a:r>
            <a:r>
              <a:rPr lang="en-US" sz="5400" dirty="0"/>
              <a:t> invasion</a:t>
            </a:r>
          </a:p>
        </p:txBody>
      </p:sp>
      <p:sp>
        <p:nvSpPr>
          <p:cNvPr id="9" name="Content Placeholder 8">
            <a:extLst>
              <a:ext uri="{FF2B5EF4-FFF2-40B4-BE49-F238E27FC236}">
                <a16:creationId xmlns:a16="http://schemas.microsoft.com/office/drawing/2014/main" id="{7E7305EB-DE8A-4E78-8159-5C8D215B63CD}"/>
              </a:ext>
            </a:extLst>
          </p:cNvPr>
          <p:cNvSpPr>
            <a:spLocks noGrp="1"/>
          </p:cNvSpPr>
          <p:nvPr>
            <p:ph type="body" sz="quarter" idx="10"/>
          </p:nvPr>
        </p:nvSpPr>
        <p:spPr>
          <a:xfrm>
            <a:off x="1283607" y="2502354"/>
            <a:ext cx="7366907" cy="6265491"/>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3600" u="sng" dirty="0"/>
              <a:t>Definitive pattern</a:t>
            </a:r>
          </a:p>
          <a:p>
            <a:pPr>
              <a:lnSpc>
                <a:spcPct val="150000"/>
              </a:lnSpc>
            </a:pPr>
            <a:r>
              <a:rPr lang="en-US" sz="3600" dirty="0"/>
              <a:t>Tumor plugs circumferentially contained by myometrial vessels outside of the tumor mass</a:t>
            </a:r>
          </a:p>
        </p:txBody>
      </p:sp>
      <p:sp>
        <p:nvSpPr>
          <p:cNvPr id="10" name="Content Placeholder 9">
            <a:extLst>
              <a:ext uri="{FF2B5EF4-FFF2-40B4-BE49-F238E27FC236}">
                <a16:creationId xmlns:a16="http://schemas.microsoft.com/office/drawing/2014/main" id="{9CC5479A-85C1-42AD-96AB-53B539192CD7}"/>
              </a:ext>
            </a:extLst>
          </p:cNvPr>
          <p:cNvSpPr>
            <a:spLocks noGrp="1"/>
          </p:cNvSpPr>
          <p:nvPr>
            <p:ph sz="half" idx="4294967295"/>
          </p:nvPr>
        </p:nvSpPr>
        <p:spPr>
          <a:xfrm>
            <a:off x="9637488" y="2515508"/>
            <a:ext cx="7772400" cy="6099175"/>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3600" u="sng" dirty="0"/>
              <a:t>Incipient pattern</a:t>
            </a:r>
          </a:p>
          <a:p>
            <a:pPr indent="0">
              <a:lnSpc>
                <a:spcPct val="150000"/>
              </a:lnSpc>
              <a:buNone/>
            </a:pPr>
            <a:r>
              <a:rPr lang="en-US" sz="3600" dirty="0"/>
              <a:t>Tumor non-circumferentially “nosing” into myometrial vessels outside of the tumor mass</a:t>
            </a:r>
          </a:p>
          <a:p>
            <a:pPr marL="0" indent="0">
              <a:buNone/>
            </a:pPr>
            <a:endParaRPr lang="en-US" dirty="0"/>
          </a:p>
        </p:txBody>
      </p:sp>
    </p:spTree>
    <p:extLst>
      <p:ext uri="{BB962C8B-B14F-4D97-AF65-F5344CB8AC3E}">
        <p14:creationId xmlns:p14="http://schemas.microsoft.com/office/powerpoint/2010/main" val="4289553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9A8DAD-1763-4E02-90A1-7E6D09F5629B}"/>
              </a:ext>
            </a:extLst>
          </p:cNvPr>
          <p:cNvSpPr>
            <a:spLocks noGrp="1"/>
          </p:cNvSpPr>
          <p:nvPr>
            <p:ph type="title" idx="4294967295"/>
          </p:nvPr>
        </p:nvSpPr>
        <p:spPr>
          <a:xfrm>
            <a:off x="0" y="547688"/>
            <a:ext cx="15773400" cy="1988345"/>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err="1"/>
              <a:t>Lymphovascular</a:t>
            </a:r>
            <a:r>
              <a:rPr lang="en-US" sz="5400" dirty="0"/>
              <a:t> invasion (LVI)</a:t>
            </a:r>
          </a:p>
        </p:txBody>
      </p:sp>
      <p:pic>
        <p:nvPicPr>
          <p:cNvPr id="3" name="Picture 2">
            <a:extLst>
              <a:ext uri="{FF2B5EF4-FFF2-40B4-BE49-F238E27FC236}">
                <a16:creationId xmlns:a16="http://schemas.microsoft.com/office/drawing/2014/main" id="{136B2B29-944B-45DE-824F-42C8D51A68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9263" y="1694210"/>
            <a:ext cx="7670448" cy="7670448"/>
          </a:xfrm>
          <a:prstGeom prst="rect">
            <a:avLst/>
          </a:prstGeom>
          <a:ln>
            <a:solidFill>
              <a:schemeClr val="tx1"/>
            </a:solidFill>
          </a:ln>
        </p:spPr>
      </p:pic>
      <p:pic>
        <p:nvPicPr>
          <p:cNvPr id="6" name="Picture 5">
            <a:extLst>
              <a:ext uri="{FF2B5EF4-FFF2-40B4-BE49-F238E27FC236}">
                <a16:creationId xmlns:a16="http://schemas.microsoft.com/office/drawing/2014/main" id="{34509766-B862-4BE7-A546-7465D82864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1028" y="1694210"/>
            <a:ext cx="7670448" cy="7670448"/>
          </a:xfrm>
          <a:prstGeom prst="rect">
            <a:avLst/>
          </a:prstGeom>
          <a:ln>
            <a:solidFill>
              <a:schemeClr val="tx1"/>
            </a:solidFill>
          </a:ln>
        </p:spPr>
      </p:pic>
      <p:sp>
        <p:nvSpPr>
          <p:cNvPr id="13" name="TextBox 12">
            <a:extLst>
              <a:ext uri="{FF2B5EF4-FFF2-40B4-BE49-F238E27FC236}">
                <a16:creationId xmlns:a16="http://schemas.microsoft.com/office/drawing/2014/main" id="{3A19845A-5B8B-4570-959D-B2D8F3FB929A}"/>
              </a:ext>
            </a:extLst>
          </p:cNvPr>
          <p:cNvSpPr txBox="1"/>
          <p:nvPr/>
        </p:nvSpPr>
        <p:spPr>
          <a:xfrm>
            <a:off x="1466524" y="1694209"/>
            <a:ext cx="2916785" cy="715581"/>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050" dirty="0"/>
              <a:t>Definitive LVI</a:t>
            </a:r>
          </a:p>
        </p:txBody>
      </p:sp>
      <p:sp>
        <p:nvSpPr>
          <p:cNvPr id="14" name="TextBox 13">
            <a:extLst>
              <a:ext uri="{FF2B5EF4-FFF2-40B4-BE49-F238E27FC236}">
                <a16:creationId xmlns:a16="http://schemas.microsoft.com/office/drawing/2014/main" id="{E63BDFC8-E99F-4C1A-913C-E746FF17BE41}"/>
              </a:ext>
            </a:extLst>
          </p:cNvPr>
          <p:cNvSpPr txBox="1"/>
          <p:nvPr/>
        </p:nvSpPr>
        <p:spPr>
          <a:xfrm>
            <a:off x="13765988" y="1694210"/>
            <a:ext cx="3055488" cy="715581"/>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050" dirty="0"/>
              <a:t>Incipient LVI</a:t>
            </a:r>
          </a:p>
        </p:txBody>
      </p:sp>
      <p:cxnSp>
        <p:nvCxnSpPr>
          <p:cNvPr id="17" name="Straight Arrow Connector 16">
            <a:extLst>
              <a:ext uri="{FF2B5EF4-FFF2-40B4-BE49-F238E27FC236}">
                <a16:creationId xmlns:a16="http://schemas.microsoft.com/office/drawing/2014/main" id="{3B0AD539-9447-4709-8F12-C996536B7BEB}"/>
              </a:ext>
            </a:extLst>
          </p:cNvPr>
          <p:cNvCxnSpPr/>
          <p:nvPr/>
        </p:nvCxnSpPr>
        <p:spPr>
          <a:xfrm>
            <a:off x="2157186" y="5976491"/>
            <a:ext cx="1360065" cy="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9024330-07ED-4836-9A0C-0EA8F4B85522}"/>
              </a:ext>
            </a:extLst>
          </p:cNvPr>
          <p:cNvCxnSpPr/>
          <p:nvPr/>
        </p:nvCxnSpPr>
        <p:spPr>
          <a:xfrm>
            <a:off x="10177111" y="6179690"/>
            <a:ext cx="1360065" cy="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641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9A8DAD-1763-4E02-90A1-7E6D09F5629B}"/>
              </a:ext>
            </a:extLst>
          </p:cNvPr>
          <p:cNvSpPr>
            <a:spLocks noGrp="1"/>
          </p:cNvSpPr>
          <p:nvPr>
            <p:ph type="title" idx="4294967295"/>
          </p:nvPr>
        </p:nvSpPr>
        <p:spPr>
          <a:xfrm>
            <a:off x="0" y="547688"/>
            <a:ext cx="15773400" cy="1988345"/>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err="1"/>
              <a:t>Lymphovascular</a:t>
            </a:r>
            <a:r>
              <a:rPr lang="en-US" sz="5400" dirty="0"/>
              <a:t> invasion</a:t>
            </a:r>
          </a:p>
        </p:txBody>
      </p:sp>
      <p:pic>
        <p:nvPicPr>
          <p:cNvPr id="3" name="Picture 2">
            <a:extLst>
              <a:ext uri="{FF2B5EF4-FFF2-40B4-BE49-F238E27FC236}">
                <a16:creationId xmlns:a16="http://schemas.microsoft.com/office/drawing/2014/main" id="{136B2B29-944B-45DE-824F-42C8D51A68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3552" y="1657917"/>
            <a:ext cx="7670448" cy="7670448"/>
          </a:xfrm>
          <a:prstGeom prst="rect">
            <a:avLst/>
          </a:prstGeom>
          <a:ln>
            <a:solidFill>
              <a:schemeClr val="tx1"/>
            </a:solidFill>
          </a:ln>
        </p:spPr>
      </p:pic>
      <p:pic>
        <p:nvPicPr>
          <p:cNvPr id="6" name="Picture 5">
            <a:extLst>
              <a:ext uri="{FF2B5EF4-FFF2-40B4-BE49-F238E27FC236}">
                <a16:creationId xmlns:a16="http://schemas.microsoft.com/office/drawing/2014/main" id="{34509766-B862-4BE7-A546-7465D82864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0" y="1657917"/>
            <a:ext cx="7670448" cy="7670448"/>
          </a:xfrm>
          <a:prstGeom prst="rect">
            <a:avLst/>
          </a:prstGeom>
          <a:ln>
            <a:solidFill>
              <a:schemeClr val="tx1"/>
            </a:solidFill>
          </a:ln>
        </p:spPr>
      </p:pic>
      <p:sp>
        <p:nvSpPr>
          <p:cNvPr id="13" name="TextBox 12">
            <a:extLst>
              <a:ext uri="{FF2B5EF4-FFF2-40B4-BE49-F238E27FC236}">
                <a16:creationId xmlns:a16="http://schemas.microsoft.com/office/drawing/2014/main" id="{3A19845A-5B8B-4570-959D-B2D8F3FB929A}"/>
              </a:ext>
            </a:extLst>
          </p:cNvPr>
          <p:cNvSpPr txBox="1"/>
          <p:nvPr/>
        </p:nvSpPr>
        <p:spPr>
          <a:xfrm>
            <a:off x="1473552" y="1657917"/>
            <a:ext cx="3294157" cy="715581"/>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050" dirty="0"/>
              <a:t>Definitive LVI</a:t>
            </a:r>
          </a:p>
        </p:txBody>
      </p:sp>
      <p:sp>
        <p:nvSpPr>
          <p:cNvPr id="14" name="TextBox 13">
            <a:extLst>
              <a:ext uri="{FF2B5EF4-FFF2-40B4-BE49-F238E27FC236}">
                <a16:creationId xmlns:a16="http://schemas.microsoft.com/office/drawing/2014/main" id="{E63BDFC8-E99F-4C1A-913C-E746FF17BE41}"/>
              </a:ext>
            </a:extLst>
          </p:cNvPr>
          <p:cNvSpPr txBox="1"/>
          <p:nvPr/>
        </p:nvSpPr>
        <p:spPr>
          <a:xfrm>
            <a:off x="13533988" y="1657917"/>
            <a:ext cx="3280460" cy="715581"/>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050" dirty="0"/>
              <a:t>Incipient LVI</a:t>
            </a:r>
          </a:p>
        </p:txBody>
      </p:sp>
      <p:cxnSp>
        <p:nvCxnSpPr>
          <p:cNvPr id="17" name="Straight Arrow Connector 16">
            <a:extLst>
              <a:ext uri="{FF2B5EF4-FFF2-40B4-BE49-F238E27FC236}">
                <a16:creationId xmlns:a16="http://schemas.microsoft.com/office/drawing/2014/main" id="{3B0AD539-9447-4709-8F12-C996536B7BEB}"/>
              </a:ext>
            </a:extLst>
          </p:cNvPr>
          <p:cNvCxnSpPr/>
          <p:nvPr/>
        </p:nvCxnSpPr>
        <p:spPr>
          <a:xfrm>
            <a:off x="1257300" y="6832833"/>
            <a:ext cx="1360065" cy="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528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FE1AC-B1FA-DB4F-8D8E-71A7CD329354}"/>
              </a:ext>
            </a:extLst>
          </p:cNvPr>
          <p:cNvSpPr>
            <a:spLocks noGrp="1"/>
          </p:cNvSpPr>
          <p:nvPr>
            <p:ph type="ctrTitle"/>
          </p:nvPr>
        </p:nvSpPr>
        <p:spPr>
          <a:xfrm>
            <a:off x="310492" y="469340"/>
            <a:ext cx="11865467" cy="1216131"/>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5400" dirty="0"/>
              <a:t>Predicting Outcome for Patients with LMS</a:t>
            </a:r>
          </a:p>
        </p:txBody>
      </p:sp>
      <p:sp>
        <p:nvSpPr>
          <p:cNvPr id="3" name="Content Placeholder 2">
            <a:extLst>
              <a:ext uri="{FF2B5EF4-FFF2-40B4-BE49-F238E27FC236}">
                <a16:creationId xmlns:a16="http://schemas.microsoft.com/office/drawing/2014/main" id="{3BC7C21B-7D7C-724D-ABEA-CDC08671EF61}"/>
              </a:ext>
            </a:extLst>
          </p:cNvPr>
          <p:cNvSpPr>
            <a:spLocks noGrp="1"/>
          </p:cNvSpPr>
          <p:nvPr>
            <p:ph type="body" sz="quarter" idx="10"/>
          </p:nvPr>
        </p:nvSpPr>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4000" dirty="0"/>
              <a:t>Leiomyosarcoma accounts for approximately 70% of malignant uterine mesenchymal tumors.</a:t>
            </a:r>
          </a:p>
          <a:p>
            <a:pPr marL="0" indent="0">
              <a:buNone/>
            </a:pPr>
            <a:endParaRPr lang="en-US" sz="4000" dirty="0"/>
          </a:p>
          <a:p>
            <a:pPr marL="0" indent="0">
              <a:buNone/>
            </a:pPr>
            <a:r>
              <a:rPr lang="en-US" sz="4000" dirty="0"/>
              <a:t>Stage remains the principal prognostic factor.</a:t>
            </a:r>
          </a:p>
          <a:p>
            <a:pPr lvl="1"/>
            <a:r>
              <a:rPr lang="en-US" sz="4000" dirty="0"/>
              <a:t>Roughly half of uterine leiomyosarcomas are diagnosed at stage I.</a:t>
            </a:r>
          </a:p>
          <a:p>
            <a:pPr lvl="1"/>
            <a:r>
              <a:rPr lang="en-US" sz="4000" dirty="0"/>
              <a:t>Roughly half of women with stage I uterine leiomyosarcomas die of disease.</a:t>
            </a:r>
          </a:p>
          <a:p>
            <a:pPr marL="0" indent="0">
              <a:buNone/>
            </a:pPr>
            <a:endParaRPr lang="en-US" sz="4000" dirty="0"/>
          </a:p>
          <a:p>
            <a:pPr marL="0" indent="0">
              <a:buNone/>
            </a:pPr>
            <a:r>
              <a:rPr lang="en-US" sz="4000" dirty="0"/>
              <a:t>The additive prognostic effect of tumor grade remains poorly defined.</a:t>
            </a:r>
          </a:p>
        </p:txBody>
      </p:sp>
    </p:spTree>
    <p:extLst>
      <p:ext uri="{BB962C8B-B14F-4D97-AF65-F5344CB8AC3E}">
        <p14:creationId xmlns:p14="http://schemas.microsoft.com/office/powerpoint/2010/main" val="1088915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2266-A6AA-447D-89A0-4BFFDC592824}"/>
              </a:ext>
            </a:extLst>
          </p:cNvPr>
          <p:cNvSpPr>
            <a:spLocks noGrp="1"/>
          </p:cNvSpPr>
          <p:nvPr>
            <p:ph type="ctr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t>Serosal involvement</a:t>
            </a:r>
          </a:p>
        </p:txBody>
      </p:sp>
      <p:sp>
        <p:nvSpPr>
          <p:cNvPr id="5" name="Content Placeholder 4">
            <a:extLst>
              <a:ext uri="{FF2B5EF4-FFF2-40B4-BE49-F238E27FC236}">
                <a16:creationId xmlns:a16="http://schemas.microsoft.com/office/drawing/2014/main" id="{4FA948C8-BD6D-48BA-BA19-BD28123E7323}"/>
              </a:ext>
            </a:extLst>
          </p:cNvPr>
          <p:cNvSpPr>
            <a:spLocks noGrp="1"/>
          </p:cNvSpPr>
          <p:nvPr>
            <p:ph type="body" sz="quarter" idx="10"/>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200000"/>
              </a:lnSpc>
              <a:buNone/>
            </a:pPr>
            <a:r>
              <a:rPr lang="en-US" sz="3600" dirty="0"/>
              <a:t>Tumor invasion through the myometrium, to or through the serosal surface, such that the native myometrial fibers between tumor and serosa are effaced.</a:t>
            </a:r>
          </a:p>
        </p:txBody>
      </p:sp>
    </p:spTree>
    <p:extLst>
      <p:ext uri="{BB962C8B-B14F-4D97-AF65-F5344CB8AC3E}">
        <p14:creationId xmlns:p14="http://schemas.microsoft.com/office/powerpoint/2010/main" val="147835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2266-A6AA-447D-89A0-4BFFDC592824}"/>
              </a:ext>
            </a:extLst>
          </p:cNvPr>
          <p:cNvSpPr>
            <a:spLocks noGrp="1"/>
          </p:cNvSpPr>
          <p:nvPr>
            <p:ph type="title" idx="4294967295"/>
          </p:nvPr>
        </p:nvSpPr>
        <p:spPr>
          <a:xfrm>
            <a:off x="0" y="547688"/>
            <a:ext cx="15773400" cy="1988345"/>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t>Serosal involvement</a:t>
            </a:r>
          </a:p>
        </p:txBody>
      </p:sp>
      <p:pic>
        <p:nvPicPr>
          <p:cNvPr id="8" name="Picture 7" descr="A picture containing purple, pink&#10;&#10;Description automatically generated">
            <a:extLst>
              <a:ext uri="{FF2B5EF4-FFF2-40B4-BE49-F238E27FC236}">
                <a16:creationId xmlns:a16="http://schemas.microsoft.com/office/drawing/2014/main" id="{45019296-30DA-4658-8D2C-359A387628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0" y="1950345"/>
            <a:ext cx="7728194" cy="7728194"/>
          </a:xfrm>
          <a:prstGeom prst="rect">
            <a:avLst/>
          </a:prstGeom>
          <a:ln>
            <a:solidFill>
              <a:schemeClr val="tx1"/>
            </a:solidFill>
          </a:ln>
        </p:spPr>
      </p:pic>
      <p:grpSp>
        <p:nvGrpSpPr>
          <p:cNvPr id="3" name="Group 2">
            <a:extLst>
              <a:ext uri="{FF2B5EF4-FFF2-40B4-BE49-F238E27FC236}">
                <a16:creationId xmlns:a16="http://schemas.microsoft.com/office/drawing/2014/main" id="{3F797413-6074-C0D5-7DD1-C04309308139}"/>
              </a:ext>
            </a:extLst>
          </p:cNvPr>
          <p:cNvGrpSpPr/>
          <p:nvPr/>
        </p:nvGrpSpPr>
        <p:grpSpPr>
          <a:xfrm>
            <a:off x="1453903" y="1950345"/>
            <a:ext cx="7690097" cy="7690097"/>
            <a:chOff x="820682" y="2552687"/>
            <a:chExt cx="7690097" cy="7690097"/>
          </a:xfrm>
        </p:grpSpPr>
        <p:pic>
          <p:nvPicPr>
            <p:cNvPr id="7" name="Picture 6" descr="A picture containing pink, purple&#10;&#10;Description automatically generated">
              <a:extLst>
                <a:ext uri="{FF2B5EF4-FFF2-40B4-BE49-F238E27FC236}">
                  <a16:creationId xmlns:a16="http://schemas.microsoft.com/office/drawing/2014/main" id="{0556581D-953B-4FE0-B070-0C70B7FF37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682" y="2552687"/>
              <a:ext cx="7690097" cy="7690097"/>
            </a:xfrm>
            <a:prstGeom prst="rect">
              <a:avLst/>
            </a:prstGeom>
            <a:ln>
              <a:solidFill>
                <a:schemeClr val="tx1"/>
              </a:solidFill>
            </a:ln>
          </p:spPr>
        </p:pic>
        <p:sp>
          <p:nvSpPr>
            <p:cNvPr id="9" name="Rectangle 8">
              <a:extLst>
                <a:ext uri="{FF2B5EF4-FFF2-40B4-BE49-F238E27FC236}">
                  <a16:creationId xmlns:a16="http://schemas.microsoft.com/office/drawing/2014/main" id="{63AA2697-281F-4849-A0B1-920F66CA4FD0}"/>
                </a:ext>
              </a:extLst>
            </p:cNvPr>
            <p:cNvSpPr/>
            <p:nvPr/>
          </p:nvSpPr>
          <p:spPr>
            <a:xfrm>
              <a:off x="3086100" y="7715250"/>
              <a:ext cx="2628900" cy="23941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grpSp>
    </p:spTree>
    <p:extLst>
      <p:ext uri="{BB962C8B-B14F-4D97-AF65-F5344CB8AC3E}">
        <p14:creationId xmlns:p14="http://schemas.microsoft.com/office/powerpoint/2010/main" val="1063840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BFCF-04B6-16A5-E5E2-B90DA8B225E4}"/>
              </a:ext>
            </a:extLst>
          </p:cNvPr>
          <p:cNvSpPr>
            <a:spLocks noGrp="1"/>
          </p:cNvSpPr>
          <p:nvPr>
            <p:ph type="ctrTitle"/>
          </p:nvPr>
        </p:nvSpPr>
        <p:spPr/>
        <p:txBody>
          <a:bodyPr/>
          <a:lstStyle/>
          <a:p>
            <a:r>
              <a:rPr lang="en-US" dirty="0"/>
              <a:t>Final cohort</a:t>
            </a:r>
          </a:p>
        </p:txBody>
      </p:sp>
      <p:sp>
        <p:nvSpPr>
          <p:cNvPr id="3" name="Text Placeholder 2">
            <a:extLst>
              <a:ext uri="{FF2B5EF4-FFF2-40B4-BE49-F238E27FC236}">
                <a16:creationId xmlns:a16="http://schemas.microsoft.com/office/drawing/2014/main" id="{F2F799D9-916F-A80E-B84C-A7458EEAB965}"/>
              </a:ext>
            </a:extLst>
          </p:cNvPr>
          <p:cNvSpPr>
            <a:spLocks noGrp="1"/>
          </p:cNvSpPr>
          <p:nvPr>
            <p:ph type="body" sz="quarter" idx="10"/>
          </p:nvPr>
        </p:nvSpPr>
        <p:spPr>
          <a:xfrm>
            <a:off x="819150" y="2336038"/>
            <a:ext cx="16725900" cy="7190734"/>
          </a:xfrm>
        </p:spPr>
        <p:txBody>
          <a:bodyPr/>
          <a:lstStyle/>
          <a:p>
            <a:pPr>
              <a:lnSpc>
                <a:spcPct val="100000"/>
              </a:lnSpc>
            </a:pPr>
            <a:r>
              <a:rPr lang="en-US" sz="4000" dirty="0"/>
              <a:t>120 uterine leiomyosarcoma</a:t>
            </a:r>
          </a:p>
          <a:p>
            <a:pPr>
              <a:lnSpc>
                <a:spcPct val="100000"/>
              </a:lnSpc>
            </a:pPr>
            <a:r>
              <a:rPr lang="en-US" sz="4000" dirty="0"/>
              <a:t>~60% recurred (median 12 months; range 1-132 months)</a:t>
            </a:r>
          </a:p>
          <a:p>
            <a:pPr>
              <a:lnSpc>
                <a:spcPct val="100000"/>
              </a:lnSpc>
            </a:pPr>
            <a:r>
              <a:rPr lang="en-US" sz="4000" dirty="0"/>
              <a:t>Continuous survival data were converted into a binary outcome metric – recurred versus long term disease free survival</a:t>
            </a:r>
          </a:p>
          <a:p>
            <a:pPr>
              <a:lnSpc>
                <a:spcPct val="100000"/>
              </a:lnSpc>
            </a:pPr>
            <a:r>
              <a:rPr lang="en-US" sz="3600" dirty="0">
                <a:latin typeface="Helvetica" panose="020B0604020202020204" pitchFamily="34" charset="0"/>
                <a:cs typeface="Helvetica" panose="020B0604020202020204" pitchFamily="34" charset="0"/>
              </a:rPr>
              <a:t>“Long-term disease-free survival” defined as:</a:t>
            </a:r>
          </a:p>
          <a:p>
            <a:pPr marL="428625" indent="-428625">
              <a:lnSpc>
                <a:spcPct val="100000"/>
              </a:lnSpc>
              <a:buFont typeface="Arial" panose="020B0604020202020204" pitchFamily="34" charset="0"/>
              <a:buChar char="•"/>
              <a:tabLst>
                <a:tab pos="347663" algn="l"/>
              </a:tabLst>
            </a:pPr>
            <a:r>
              <a:rPr lang="en-US" sz="3600" dirty="0">
                <a:latin typeface="Helvetica" panose="020B0604020202020204" pitchFamily="34" charset="0"/>
                <a:cs typeface="Helvetica" panose="020B0604020202020204" pitchFamily="34" charset="0"/>
              </a:rPr>
              <a:t>No recurrence or evidence of disease at any time point</a:t>
            </a:r>
          </a:p>
          <a:p>
            <a:pPr marL="428625" indent="-428625">
              <a:lnSpc>
                <a:spcPct val="100000"/>
              </a:lnSpc>
              <a:buFont typeface="Arial" panose="020B0604020202020204" pitchFamily="34" charset="0"/>
              <a:buChar char="•"/>
              <a:tabLst>
                <a:tab pos="347663" algn="l"/>
              </a:tabLst>
            </a:pPr>
            <a:r>
              <a:rPr lang="en-US" sz="3600" dirty="0">
                <a:latin typeface="Helvetica" panose="020B0604020202020204" pitchFamily="34" charset="0"/>
                <a:cs typeface="Helvetica" panose="020B0604020202020204" pitchFamily="34" charset="0"/>
              </a:rPr>
              <a:t>At least 60 months of follow-up</a:t>
            </a:r>
          </a:p>
          <a:p>
            <a:pPr marL="428625" indent="-428625">
              <a:lnSpc>
                <a:spcPct val="100000"/>
              </a:lnSpc>
              <a:buFont typeface="Arial" panose="020B0604020202020204" pitchFamily="34" charset="0"/>
              <a:buChar char="•"/>
              <a:tabLst>
                <a:tab pos="347663" algn="l"/>
              </a:tabLst>
            </a:pPr>
            <a:r>
              <a:rPr lang="en-US" sz="3600" dirty="0">
                <a:latin typeface="Helvetica" panose="020B0604020202020204" pitchFamily="34" charset="0"/>
                <a:cs typeface="Helvetica" panose="020B0604020202020204" pitchFamily="34" charset="0"/>
              </a:rPr>
              <a:t>Among long-term disease-free survivors, median follow-up was 9.5 years, and ranged up to 31 years</a:t>
            </a:r>
            <a:endParaRPr lang="en-US" sz="3600" dirty="0"/>
          </a:p>
          <a:p>
            <a:endParaRPr lang="en-US" dirty="0"/>
          </a:p>
        </p:txBody>
      </p:sp>
    </p:spTree>
    <p:extLst>
      <p:ext uri="{BB962C8B-B14F-4D97-AF65-F5344CB8AC3E}">
        <p14:creationId xmlns:p14="http://schemas.microsoft.com/office/powerpoint/2010/main" val="3965693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BB904-BEEA-48EA-A496-782F9A408F86}"/>
              </a:ext>
            </a:extLst>
          </p:cNvPr>
          <p:cNvSpPr>
            <a:spLocks noGrp="1"/>
          </p:cNvSpPr>
          <p:nvPr>
            <p:ph idx="4294967295"/>
          </p:nvPr>
        </p:nvSpPr>
        <p:spPr>
          <a:xfrm>
            <a:off x="9653588" y="2733675"/>
            <a:ext cx="8634412" cy="6527800"/>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tabLst>
                <a:tab pos="695325" algn="l"/>
                <a:tab pos="5486400" algn="l"/>
                <a:tab pos="6858000" algn="l"/>
              </a:tabLst>
            </a:pPr>
            <a:r>
              <a:rPr lang="en-US" sz="2700" dirty="0"/>
              <a:t>Overall and disease-specific survival:</a:t>
            </a:r>
          </a:p>
          <a:p>
            <a:pPr marL="0" indent="0">
              <a:buNone/>
              <a:tabLst>
                <a:tab pos="695325" algn="l"/>
                <a:tab pos="5486400" algn="l"/>
                <a:tab pos="6858000" algn="l"/>
              </a:tabLst>
            </a:pPr>
            <a:r>
              <a:rPr lang="en-US" sz="2700" dirty="0"/>
              <a:t>		</a:t>
            </a:r>
            <a:r>
              <a:rPr lang="en-US" sz="2700" i="1" u="sng" dirty="0"/>
              <a:t>HR</a:t>
            </a:r>
            <a:r>
              <a:rPr lang="en-US" sz="2700" dirty="0"/>
              <a:t>	</a:t>
            </a:r>
            <a:r>
              <a:rPr lang="en-US" sz="2700" i="1" u="sng" dirty="0"/>
              <a:t>P</a:t>
            </a:r>
            <a:endParaRPr lang="en-US" sz="2700" u="sng" dirty="0"/>
          </a:p>
          <a:p>
            <a:pPr marL="0" indent="0">
              <a:buNone/>
              <a:tabLst>
                <a:tab pos="695325" algn="l"/>
                <a:tab pos="5486400" algn="l"/>
                <a:tab pos="6858000" algn="l"/>
              </a:tabLst>
            </a:pPr>
            <a:r>
              <a:rPr lang="en-US" sz="2700" dirty="0"/>
              <a:t>	Mitoses ≥25/10 </a:t>
            </a:r>
            <a:r>
              <a:rPr lang="en-US" sz="2700" dirty="0" err="1"/>
              <a:t>hpf</a:t>
            </a:r>
            <a:r>
              <a:rPr lang="en-US" sz="2700" dirty="0"/>
              <a:t> 	3.0	0.0001</a:t>
            </a:r>
          </a:p>
          <a:p>
            <a:pPr marL="0" indent="0">
              <a:buNone/>
              <a:tabLst>
                <a:tab pos="695325" algn="l"/>
                <a:tab pos="5486400" algn="l"/>
                <a:tab pos="6858000" algn="l"/>
              </a:tabLst>
            </a:pPr>
            <a:r>
              <a:rPr lang="en-US" sz="2700" dirty="0"/>
              <a:t>	Atypical mitoses	2.2	0.01</a:t>
            </a:r>
          </a:p>
          <a:p>
            <a:pPr marL="0" indent="0">
              <a:buNone/>
              <a:tabLst>
                <a:tab pos="695325" algn="l"/>
                <a:tab pos="5486400" algn="l"/>
                <a:tab pos="6858000" algn="l"/>
              </a:tabLst>
            </a:pPr>
            <a:r>
              <a:rPr lang="en-US" sz="2700" dirty="0"/>
              <a:t>	Coagulative necrosis	2.4	0.009</a:t>
            </a:r>
          </a:p>
          <a:p>
            <a:pPr marL="0" indent="0">
              <a:buNone/>
              <a:tabLst>
                <a:tab pos="695325" algn="l"/>
                <a:tab pos="5486400" algn="l"/>
                <a:tab pos="6858000" algn="l"/>
              </a:tabLst>
            </a:pPr>
            <a:r>
              <a:rPr lang="en-US" sz="2700" dirty="0"/>
              <a:t>	</a:t>
            </a:r>
            <a:r>
              <a:rPr lang="en-US" sz="2700" dirty="0" err="1"/>
              <a:t>Lymphovascular</a:t>
            </a:r>
            <a:r>
              <a:rPr lang="en-US" sz="2700" dirty="0"/>
              <a:t> invasion	3.0	&lt;0.0001</a:t>
            </a:r>
          </a:p>
          <a:p>
            <a:pPr marL="0" indent="0">
              <a:buNone/>
              <a:tabLst>
                <a:tab pos="695325" algn="l"/>
                <a:tab pos="5486400" algn="l"/>
                <a:tab pos="6858000" algn="l"/>
              </a:tabLst>
            </a:pPr>
            <a:r>
              <a:rPr lang="en-US" sz="2700" dirty="0"/>
              <a:t>	Serosal involvement	2.7	0.0002</a:t>
            </a:r>
          </a:p>
        </p:txBody>
      </p:sp>
      <p:sp>
        <p:nvSpPr>
          <p:cNvPr id="4" name="Content Placeholder 2">
            <a:extLst>
              <a:ext uri="{FF2B5EF4-FFF2-40B4-BE49-F238E27FC236}">
                <a16:creationId xmlns:a16="http://schemas.microsoft.com/office/drawing/2014/main" id="{B0CAFAFC-EAFA-4262-8171-64A3982FD3E2}"/>
              </a:ext>
            </a:extLst>
          </p:cNvPr>
          <p:cNvSpPr txBox="1">
            <a:spLocks/>
          </p:cNvSpPr>
          <p:nvPr/>
        </p:nvSpPr>
        <p:spPr>
          <a:xfrm>
            <a:off x="286560" y="2733675"/>
            <a:ext cx="8633673" cy="6527007"/>
          </a:xfrm>
          <a:prstGeom prst="rect">
            <a:avLst/>
          </a:prstGeom>
        </p:spPr>
        <p:txBody>
          <a:bodyPr vert="horz" lIns="137160" tIns="68580" rIns="137160" bIns="68580" rtlCol="0">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Disease-free survival:</a:t>
            </a:r>
          </a:p>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a:t>
            </a:r>
            <a:r>
              <a:rPr lang="en-US" sz="2700" i="1" u="sng" dirty="0">
                <a:latin typeface="Helvetica" panose="020B0604020202020204" pitchFamily="34" charset="0"/>
                <a:cs typeface="Helvetica" panose="020B0604020202020204" pitchFamily="34" charset="0"/>
              </a:rPr>
              <a:t>HR</a:t>
            </a:r>
            <a:r>
              <a:rPr lang="en-US" sz="2700" dirty="0">
                <a:latin typeface="Helvetica" panose="020B0604020202020204" pitchFamily="34" charset="0"/>
                <a:cs typeface="Helvetica" panose="020B0604020202020204" pitchFamily="34" charset="0"/>
              </a:rPr>
              <a:t>	</a:t>
            </a:r>
            <a:r>
              <a:rPr lang="en-US" sz="2700" i="1" u="sng" dirty="0">
                <a:latin typeface="Helvetica" panose="020B0604020202020204" pitchFamily="34" charset="0"/>
                <a:cs typeface="Helvetica" panose="020B0604020202020204" pitchFamily="34" charset="0"/>
              </a:rPr>
              <a:t>P</a:t>
            </a:r>
            <a:endParaRPr lang="en-US" sz="2700" u="sng" dirty="0">
              <a:latin typeface="Helvetica" panose="020B0604020202020204" pitchFamily="34" charset="0"/>
              <a:cs typeface="Helvetica" panose="020B0604020202020204" pitchFamily="34" charset="0"/>
            </a:endParaRPr>
          </a:p>
          <a:p>
            <a:pPr marL="0" inden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Mitoses ≥25/10 </a:t>
            </a:r>
            <a:r>
              <a:rPr lang="en-US" sz="2700" dirty="0" err="1">
                <a:latin typeface="Helvetica" panose="020B0604020202020204" pitchFamily="34" charset="0"/>
                <a:cs typeface="Helvetica" panose="020B0604020202020204" pitchFamily="34" charset="0"/>
              </a:rPr>
              <a:t>hpf</a:t>
            </a:r>
            <a:r>
              <a:rPr lang="en-US" sz="2700" dirty="0">
                <a:latin typeface="Helvetica" panose="020B0604020202020204" pitchFamily="34" charset="0"/>
                <a:cs typeface="Helvetica" panose="020B0604020202020204" pitchFamily="34" charset="0"/>
              </a:rPr>
              <a:t>	3.0	&lt;0.0001</a:t>
            </a:r>
          </a:p>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Atypical mitoses	2.5	0.0003</a:t>
            </a:r>
          </a:p>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Coagulative necrosis	3.1	0.0003</a:t>
            </a:r>
          </a:p>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a:t>
            </a:r>
            <a:r>
              <a:rPr lang="en-US" sz="2700" dirty="0" err="1">
                <a:latin typeface="Helvetica" panose="020B0604020202020204" pitchFamily="34" charset="0"/>
                <a:cs typeface="Helvetica" panose="020B0604020202020204" pitchFamily="34" charset="0"/>
              </a:rPr>
              <a:t>Lymphovascular</a:t>
            </a:r>
            <a:r>
              <a:rPr lang="en-US" sz="2700" dirty="0">
                <a:latin typeface="Helvetica" panose="020B0604020202020204" pitchFamily="34" charset="0"/>
                <a:cs typeface="Helvetica" panose="020B0604020202020204" pitchFamily="34" charset="0"/>
              </a:rPr>
              <a:t> invasion	2.6	0.001</a:t>
            </a:r>
          </a:p>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Serosal involvement	3.2	&lt;0.0001</a:t>
            </a:r>
          </a:p>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Margin involvement	3.5	0.01</a:t>
            </a:r>
          </a:p>
        </p:txBody>
      </p:sp>
      <p:cxnSp>
        <p:nvCxnSpPr>
          <p:cNvPr id="5" name="Straight Connector 4">
            <a:extLst>
              <a:ext uri="{FF2B5EF4-FFF2-40B4-BE49-F238E27FC236}">
                <a16:creationId xmlns:a16="http://schemas.microsoft.com/office/drawing/2014/main" id="{8962AEF5-AA1C-4FD7-87BB-EC27ACFF9AC2}"/>
              </a:ext>
            </a:extLst>
          </p:cNvPr>
          <p:cNvCxnSpPr>
            <a:cxnSpLocks/>
          </p:cNvCxnSpPr>
          <p:nvPr/>
        </p:nvCxnSpPr>
        <p:spPr>
          <a:xfrm>
            <a:off x="9144000" y="2276478"/>
            <a:ext cx="0" cy="4794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035B2A5-9321-4B2C-AC6C-0ED806054B8E}"/>
              </a:ext>
            </a:extLst>
          </p:cNvPr>
          <p:cNvSpPr txBox="1">
            <a:spLocks/>
          </p:cNvSpPr>
          <p:nvPr/>
        </p:nvSpPr>
        <p:spPr>
          <a:xfrm>
            <a:off x="0" y="1"/>
            <a:ext cx="16430223" cy="1988345"/>
          </a:xfrm>
          <a:prstGeom prst="rect">
            <a:avLst/>
          </a:prstGeom>
        </p:spPr>
        <p:txBody>
          <a:bodyPr vert="horz" lIns="137160" tIns="68580" rIns="137160" bIns="6858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t>Multiple morphologic parameters are significantly associated with survival on univariate analysis.</a:t>
            </a:r>
          </a:p>
        </p:txBody>
      </p:sp>
    </p:spTree>
    <p:extLst>
      <p:ext uri="{BB962C8B-B14F-4D97-AF65-F5344CB8AC3E}">
        <p14:creationId xmlns:p14="http://schemas.microsoft.com/office/powerpoint/2010/main" val="4270596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BB904-BEEA-48EA-A496-782F9A408F86}"/>
              </a:ext>
            </a:extLst>
          </p:cNvPr>
          <p:cNvSpPr>
            <a:spLocks noGrp="1"/>
          </p:cNvSpPr>
          <p:nvPr>
            <p:ph idx="4294967295"/>
          </p:nvPr>
        </p:nvSpPr>
        <p:spPr>
          <a:xfrm>
            <a:off x="9653588" y="2733675"/>
            <a:ext cx="8634412" cy="6527800"/>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tabLst>
                <a:tab pos="695325" algn="l"/>
                <a:tab pos="5486400" algn="l"/>
                <a:tab pos="6858000" algn="l"/>
              </a:tabLst>
            </a:pPr>
            <a:r>
              <a:rPr lang="en-US" sz="2700" dirty="0"/>
              <a:t>Overall and disease-specific survival:</a:t>
            </a:r>
          </a:p>
          <a:p>
            <a:pPr marL="0" indent="0">
              <a:buNone/>
              <a:tabLst>
                <a:tab pos="695325" algn="l"/>
                <a:tab pos="5486400" algn="l"/>
                <a:tab pos="6858000" algn="l"/>
              </a:tabLst>
            </a:pPr>
            <a:r>
              <a:rPr lang="en-US" sz="2700" dirty="0"/>
              <a:t>		</a:t>
            </a:r>
            <a:r>
              <a:rPr lang="en-US" sz="2700" i="1" u="sng" dirty="0"/>
              <a:t>HR</a:t>
            </a:r>
            <a:r>
              <a:rPr lang="en-US" sz="2700" dirty="0"/>
              <a:t>	</a:t>
            </a:r>
            <a:r>
              <a:rPr lang="en-US" sz="2700" i="1" u="sng" dirty="0"/>
              <a:t>P</a:t>
            </a:r>
            <a:endParaRPr lang="en-US" sz="2700" u="sng" dirty="0"/>
          </a:p>
          <a:p>
            <a:pPr marL="0" indent="0">
              <a:buNone/>
              <a:tabLst>
                <a:tab pos="695325" algn="l"/>
                <a:tab pos="5486400" algn="l"/>
                <a:tab pos="6858000" algn="l"/>
              </a:tabLst>
            </a:pPr>
            <a:r>
              <a:rPr lang="en-US" sz="2700" dirty="0"/>
              <a:t>	Mitoses ≥25/10 </a:t>
            </a:r>
            <a:r>
              <a:rPr lang="en-US" sz="2700" dirty="0" err="1"/>
              <a:t>hpf</a:t>
            </a:r>
            <a:r>
              <a:rPr lang="en-US" sz="2700" dirty="0"/>
              <a:t> 	3.0	0.0001</a:t>
            </a:r>
          </a:p>
          <a:p>
            <a:pPr marL="0" indent="0">
              <a:buNone/>
              <a:tabLst>
                <a:tab pos="695325" algn="l"/>
                <a:tab pos="5486400" algn="l"/>
                <a:tab pos="6858000" algn="l"/>
              </a:tabLst>
            </a:pPr>
            <a:r>
              <a:rPr lang="en-US" sz="2700" dirty="0"/>
              <a:t>	Atypical mitoses	2.2	0.01</a:t>
            </a:r>
          </a:p>
          <a:p>
            <a:pPr marL="0" indent="0">
              <a:buNone/>
              <a:tabLst>
                <a:tab pos="695325" algn="l"/>
                <a:tab pos="5486400" algn="l"/>
                <a:tab pos="6858000" algn="l"/>
              </a:tabLst>
            </a:pPr>
            <a:r>
              <a:rPr lang="en-US" sz="2700" dirty="0"/>
              <a:t>	Coagulative necrosis	2.4	0.009</a:t>
            </a:r>
          </a:p>
          <a:p>
            <a:pPr marL="0" indent="0">
              <a:buNone/>
              <a:tabLst>
                <a:tab pos="695325" algn="l"/>
                <a:tab pos="5486400" algn="l"/>
                <a:tab pos="6858000" algn="l"/>
              </a:tabLst>
            </a:pPr>
            <a:r>
              <a:rPr lang="en-US" sz="2700" dirty="0"/>
              <a:t>	</a:t>
            </a:r>
            <a:r>
              <a:rPr lang="en-US" sz="2700" dirty="0" err="1"/>
              <a:t>Lymphovascular</a:t>
            </a:r>
            <a:r>
              <a:rPr lang="en-US" sz="2700" dirty="0"/>
              <a:t> invasion	3.0	&lt;0.0001</a:t>
            </a:r>
          </a:p>
          <a:p>
            <a:pPr marL="0" indent="0">
              <a:buNone/>
              <a:tabLst>
                <a:tab pos="695325" algn="l"/>
                <a:tab pos="5486400" algn="l"/>
                <a:tab pos="6858000" algn="l"/>
              </a:tabLst>
            </a:pPr>
            <a:r>
              <a:rPr lang="en-US" sz="2700" dirty="0"/>
              <a:t>	Serosal involvement	2.7	0.0002</a:t>
            </a:r>
          </a:p>
        </p:txBody>
      </p:sp>
      <p:sp>
        <p:nvSpPr>
          <p:cNvPr id="4" name="Content Placeholder 2">
            <a:extLst>
              <a:ext uri="{FF2B5EF4-FFF2-40B4-BE49-F238E27FC236}">
                <a16:creationId xmlns:a16="http://schemas.microsoft.com/office/drawing/2014/main" id="{B0CAFAFC-EAFA-4262-8171-64A3982FD3E2}"/>
              </a:ext>
            </a:extLst>
          </p:cNvPr>
          <p:cNvSpPr txBox="1">
            <a:spLocks/>
          </p:cNvSpPr>
          <p:nvPr/>
        </p:nvSpPr>
        <p:spPr>
          <a:xfrm>
            <a:off x="286560" y="2733675"/>
            <a:ext cx="8633673" cy="6527007"/>
          </a:xfrm>
          <a:prstGeom prst="rect">
            <a:avLst/>
          </a:prstGeom>
        </p:spPr>
        <p:txBody>
          <a:bodyPr vert="horz" lIns="137160" tIns="68580" rIns="137160" bIns="68580" rtlCol="0">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Disease-free survival:</a:t>
            </a:r>
          </a:p>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a:t>
            </a:r>
            <a:r>
              <a:rPr lang="en-US" sz="2700" i="1" u="sng" dirty="0">
                <a:latin typeface="Helvetica" panose="020B0604020202020204" pitchFamily="34" charset="0"/>
                <a:cs typeface="Helvetica" panose="020B0604020202020204" pitchFamily="34" charset="0"/>
              </a:rPr>
              <a:t>HR</a:t>
            </a:r>
            <a:r>
              <a:rPr lang="en-US" sz="2700" dirty="0">
                <a:latin typeface="Helvetica" panose="020B0604020202020204" pitchFamily="34" charset="0"/>
                <a:cs typeface="Helvetica" panose="020B0604020202020204" pitchFamily="34" charset="0"/>
              </a:rPr>
              <a:t>	</a:t>
            </a:r>
            <a:r>
              <a:rPr lang="en-US" sz="2700" i="1" u="sng" dirty="0">
                <a:latin typeface="Helvetica" panose="020B0604020202020204" pitchFamily="34" charset="0"/>
                <a:cs typeface="Helvetica" panose="020B0604020202020204" pitchFamily="34" charset="0"/>
              </a:rPr>
              <a:t>P</a:t>
            </a:r>
            <a:endParaRPr lang="en-US" sz="2700" u="sng" dirty="0">
              <a:latin typeface="Helvetica" panose="020B0604020202020204" pitchFamily="34" charset="0"/>
              <a:cs typeface="Helvetica" panose="020B0604020202020204" pitchFamily="34" charset="0"/>
            </a:endParaRPr>
          </a:p>
          <a:p>
            <a:pPr marL="0" inden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Mitoses ≥25/10 </a:t>
            </a:r>
            <a:r>
              <a:rPr lang="en-US" sz="2700" dirty="0" err="1">
                <a:latin typeface="Helvetica" panose="020B0604020202020204" pitchFamily="34" charset="0"/>
                <a:cs typeface="Helvetica" panose="020B0604020202020204" pitchFamily="34" charset="0"/>
              </a:rPr>
              <a:t>hpf</a:t>
            </a:r>
            <a:r>
              <a:rPr lang="en-US" sz="2700" dirty="0">
                <a:latin typeface="Helvetica" panose="020B0604020202020204" pitchFamily="34" charset="0"/>
                <a:cs typeface="Helvetica" panose="020B0604020202020204" pitchFamily="34" charset="0"/>
              </a:rPr>
              <a:t> 	3.0	&lt;0.0001</a:t>
            </a:r>
          </a:p>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Atypical mitoses	2.5	0.0003</a:t>
            </a:r>
          </a:p>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Coagulative necrosis	3.1	0.0003</a:t>
            </a:r>
          </a:p>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a:t>
            </a:r>
            <a:r>
              <a:rPr lang="en-US" sz="2700" dirty="0" err="1">
                <a:latin typeface="Helvetica" panose="020B0604020202020204" pitchFamily="34" charset="0"/>
                <a:cs typeface="Helvetica" panose="020B0604020202020204" pitchFamily="34" charset="0"/>
              </a:rPr>
              <a:t>Lymphovascular</a:t>
            </a:r>
            <a:r>
              <a:rPr lang="en-US" sz="2700" dirty="0">
                <a:latin typeface="Helvetica" panose="020B0604020202020204" pitchFamily="34" charset="0"/>
                <a:cs typeface="Helvetica" panose="020B0604020202020204" pitchFamily="34" charset="0"/>
              </a:rPr>
              <a:t> invasion	2.6	0.001</a:t>
            </a:r>
          </a:p>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Serosal involvement	3.2	&lt;0.0001</a:t>
            </a:r>
          </a:p>
          <a:p>
            <a:pPr marL="0" indent="0">
              <a:buFont typeface="Arial" panose="020B0604020202020204" pitchFamily="34" charset="0"/>
              <a:buNone/>
              <a:tabLst>
                <a:tab pos="695325" algn="l"/>
                <a:tab pos="5486400" algn="l"/>
                <a:tab pos="6858000" algn="l"/>
              </a:tabLst>
            </a:pPr>
            <a:r>
              <a:rPr lang="en-US" sz="2700" dirty="0">
                <a:latin typeface="Helvetica" panose="020B0604020202020204" pitchFamily="34" charset="0"/>
                <a:cs typeface="Helvetica" panose="020B0604020202020204" pitchFamily="34" charset="0"/>
              </a:rPr>
              <a:t>	Margin involvement	3.5	0.01</a:t>
            </a:r>
          </a:p>
        </p:txBody>
      </p:sp>
      <p:cxnSp>
        <p:nvCxnSpPr>
          <p:cNvPr id="5" name="Straight Connector 4">
            <a:extLst>
              <a:ext uri="{FF2B5EF4-FFF2-40B4-BE49-F238E27FC236}">
                <a16:creationId xmlns:a16="http://schemas.microsoft.com/office/drawing/2014/main" id="{8962AEF5-AA1C-4FD7-87BB-EC27ACFF9AC2}"/>
              </a:ext>
            </a:extLst>
          </p:cNvPr>
          <p:cNvCxnSpPr>
            <a:cxnSpLocks/>
          </p:cNvCxnSpPr>
          <p:nvPr/>
        </p:nvCxnSpPr>
        <p:spPr>
          <a:xfrm>
            <a:off x="9144000" y="2276478"/>
            <a:ext cx="0" cy="4794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3C744D6-4B09-4064-B7FE-19CA793FE0DF}"/>
              </a:ext>
            </a:extLst>
          </p:cNvPr>
          <p:cNvSpPr txBox="1"/>
          <p:nvPr/>
        </p:nvSpPr>
        <p:spPr>
          <a:xfrm>
            <a:off x="4412233" y="7806437"/>
            <a:ext cx="9463538" cy="2585323"/>
          </a:xfrm>
          <a:prstGeom prst="rect">
            <a:avLst/>
          </a:prstGeom>
          <a:noFill/>
          <a:ln>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050" dirty="0"/>
              <a:t>No association between treatment history and survival.</a:t>
            </a:r>
          </a:p>
          <a:p>
            <a:r>
              <a:rPr lang="en-US" sz="4050" dirty="0"/>
              <a:t>Definitive and incipient LVI equally associated with poor outcome.</a:t>
            </a:r>
          </a:p>
        </p:txBody>
      </p:sp>
      <p:sp>
        <p:nvSpPr>
          <p:cNvPr id="9" name="Title 1">
            <a:extLst>
              <a:ext uri="{FF2B5EF4-FFF2-40B4-BE49-F238E27FC236}">
                <a16:creationId xmlns:a16="http://schemas.microsoft.com/office/drawing/2014/main" id="{99BB2482-EDAB-400B-A152-033C08DBC58E}"/>
              </a:ext>
            </a:extLst>
          </p:cNvPr>
          <p:cNvSpPr txBox="1">
            <a:spLocks/>
          </p:cNvSpPr>
          <p:nvPr/>
        </p:nvSpPr>
        <p:spPr>
          <a:xfrm>
            <a:off x="0" y="1"/>
            <a:ext cx="16430223" cy="1988345"/>
          </a:xfrm>
          <a:prstGeom prst="rect">
            <a:avLst/>
          </a:prstGeom>
        </p:spPr>
        <p:txBody>
          <a:bodyPr vert="horz" lIns="137160" tIns="68580" rIns="137160" bIns="6858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t>Multiple morphologic parameters are significantly associated with survival on univariate analysis.</a:t>
            </a:r>
          </a:p>
        </p:txBody>
      </p:sp>
    </p:spTree>
    <p:extLst>
      <p:ext uri="{BB962C8B-B14F-4D97-AF65-F5344CB8AC3E}">
        <p14:creationId xmlns:p14="http://schemas.microsoft.com/office/powerpoint/2010/main" val="3973950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3B9D2-2B6E-4A8E-A27F-0C82BFE88337}"/>
              </a:ext>
            </a:extLst>
          </p:cNvPr>
          <p:cNvSpPr>
            <a:spLocks noGrp="1"/>
          </p:cNvSpPr>
          <p:nvPr>
            <p:ph idx="4294967295"/>
          </p:nvPr>
        </p:nvSpPr>
        <p:spPr>
          <a:xfrm>
            <a:off x="0" y="2738438"/>
            <a:ext cx="15773400" cy="5924550"/>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4000" dirty="0">
                <a:latin typeface="Cambria Math" panose="02040503050406030204" pitchFamily="18" charset="0"/>
                <a:ea typeface="Cambria Math" panose="02040503050406030204" pitchFamily="18" charset="0"/>
              </a:rPr>
              <a:t>Risk Score = </a:t>
            </a:r>
          </a:p>
          <a:p>
            <a:pPr marL="0" indent="0">
              <a:buNone/>
            </a:pPr>
            <a:r>
              <a:rPr lang="en-US" sz="4000" dirty="0">
                <a:latin typeface="Cambria Math" panose="02040503050406030204" pitchFamily="18" charset="0"/>
                <a:ea typeface="Cambria Math" panose="02040503050406030204" pitchFamily="18" charset="0"/>
              </a:rPr>
              <a:t>	(Serosal involvement)(5) +</a:t>
            </a:r>
          </a:p>
          <a:p>
            <a:pPr marL="0" indent="0">
              <a:buNone/>
            </a:pPr>
            <a:r>
              <a:rPr lang="en-US" sz="4000" dirty="0">
                <a:latin typeface="Cambria Math" panose="02040503050406030204" pitchFamily="18" charset="0"/>
                <a:ea typeface="Cambria Math" panose="02040503050406030204" pitchFamily="18" charset="0"/>
              </a:rPr>
              <a:t>		(Margin involvement)(5) +</a:t>
            </a:r>
          </a:p>
          <a:p>
            <a:pPr marL="0" indent="0">
              <a:buNone/>
            </a:pPr>
            <a:r>
              <a:rPr lang="en-US" sz="4000" dirty="0">
                <a:latin typeface="Cambria Math" panose="02040503050406030204" pitchFamily="18" charset="0"/>
                <a:ea typeface="Cambria Math" panose="02040503050406030204" pitchFamily="18" charset="0"/>
              </a:rPr>
              <a:t>			(</a:t>
            </a:r>
            <a:r>
              <a:rPr lang="en-US" sz="4000" dirty="0" err="1">
                <a:latin typeface="Cambria Math" panose="02040503050406030204" pitchFamily="18" charset="0"/>
                <a:ea typeface="Cambria Math" panose="02040503050406030204" pitchFamily="18" charset="0"/>
              </a:rPr>
              <a:t>Lymphovascular</a:t>
            </a:r>
            <a:r>
              <a:rPr lang="en-US" sz="4000" dirty="0">
                <a:latin typeface="Cambria Math" panose="02040503050406030204" pitchFamily="18" charset="0"/>
                <a:ea typeface="Cambria Math" panose="02040503050406030204" pitchFamily="18" charset="0"/>
              </a:rPr>
              <a:t> invasion)(3) +</a:t>
            </a:r>
          </a:p>
          <a:p>
            <a:pPr marL="0" indent="0">
              <a:buNone/>
            </a:pPr>
            <a:r>
              <a:rPr lang="en-US" sz="4000" dirty="0">
                <a:latin typeface="Cambria Math" panose="02040503050406030204" pitchFamily="18" charset="0"/>
                <a:ea typeface="Cambria Math" panose="02040503050406030204" pitchFamily="18" charset="0"/>
              </a:rPr>
              <a:t>				(Mitoses </a:t>
            </a:r>
            <a:r>
              <a:rPr lang="en-US" sz="4000" dirty="0">
                <a:latin typeface="Helvetica" panose="020B0604020202020204" pitchFamily="34" charset="0"/>
                <a:cs typeface="Helvetica" panose="020B0604020202020204" pitchFamily="34" charset="0"/>
              </a:rPr>
              <a:t>≥</a:t>
            </a:r>
            <a:r>
              <a:rPr lang="en-US" sz="4000" dirty="0">
                <a:latin typeface="Cambria Math" panose="02040503050406030204" pitchFamily="18" charset="0"/>
                <a:ea typeface="Cambria Math" panose="02040503050406030204" pitchFamily="18" charset="0"/>
              </a:rPr>
              <a:t>25/10 </a:t>
            </a:r>
            <a:r>
              <a:rPr lang="en-US" sz="4000" dirty="0" err="1">
                <a:latin typeface="Cambria Math" panose="02040503050406030204" pitchFamily="18" charset="0"/>
                <a:ea typeface="Cambria Math" panose="02040503050406030204" pitchFamily="18" charset="0"/>
              </a:rPr>
              <a:t>hpf</a:t>
            </a:r>
            <a:r>
              <a:rPr lang="en-US" sz="4000" dirty="0">
                <a:latin typeface="Cambria Math" panose="02040503050406030204" pitchFamily="18" charset="0"/>
                <a:ea typeface="Cambria Math" panose="02040503050406030204" pitchFamily="18" charset="0"/>
              </a:rPr>
              <a:t>)(2) +</a:t>
            </a:r>
          </a:p>
          <a:p>
            <a:pPr marL="0" indent="0">
              <a:buNone/>
            </a:pPr>
            <a:r>
              <a:rPr lang="en-US" sz="4000" dirty="0">
                <a:latin typeface="Cambria Math" panose="02040503050406030204" pitchFamily="18" charset="0"/>
                <a:ea typeface="Cambria Math" panose="02040503050406030204" pitchFamily="18" charset="0"/>
              </a:rPr>
              <a:t>					(Atypical mitoses)(2) +</a:t>
            </a:r>
          </a:p>
          <a:p>
            <a:pPr marL="0" indent="0">
              <a:buNone/>
            </a:pPr>
            <a:r>
              <a:rPr lang="en-US" sz="4000" dirty="0">
                <a:latin typeface="Cambria Math" panose="02040503050406030204" pitchFamily="18" charset="0"/>
                <a:ea typeface="Cambria Math" panose="02040503050406030204" pitchFamily="18" charset="0"/>
              </a:rPr>
              <a:t>						(Coagulative necrosis)(1)</a:t>
            </a:r>
          </a:p>
          <a:p>
            <a:endParaRPr lang="en-US" dirty="0"/>
          </a:p>
        </p:txBody>
      </p:sp>
      <p:sp>
        <p:nvSpPr>
          <p:cNvPr id="4" name="Title 1">
            <a:extLst>
              <a:ext uri="{FF2B5EF4-FFF2-40B4-BE49-F238E27FC236}">
                <a16:creationId xmlns:a16="http://schemas.microsoft.com/office/drawing/2014/main" id="{DD924DE9-EFE6-4D21-B276-E2A07598FC4E}"/>
              </a:ext>
            </a:extLst>
          </p:cNvPr>
          <p:cNvSpPr txBox="1">
            <a:spLocks/>
          </p:cNvSpPr>
          <p:nvPr/>
        </p:nvSpPr>
        <p:spPr>
          <a:xfrm>
            <a:off x="0" y="9466"/>
            <a:ext cx="18288000" cy="1988345"/>
          </a:xfrm>
          <a:prstGeom prst="rect">
            <a:avLst/>
          </a:prstGeom>
        </p:spPr>
        <p:txBody>
          <a:bodyPr vert="horz" lIns="137160" tIns="68580" rIns="137160" bIns="6858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800" dirty="0"/>
              <a:t>Takeaways from multivariate models translated into a weighted formula</a:t>
            </a:r>
          </a:p>
        </p:txBody>
      </p:sp>
      <p:sp>
        <p:nvSpPr>
          <p:cNvPr id="6" name="TextBox 5">
            <a:extLst>
              <a:ext uri="{FF2B5EF4-FFF2-40B4-BE49-F238E27FC236}">
                <a16:creationId xmlns:a16="http://schemas.microsoft.com/office/drawing/2014/main" id="{FD115A07-20EF-4CF0-A58B-5742A7C7D150}"/>
              </a:ext>
            </a:extLst>
          </p:cNvPr>
          <p:cNvSpPr txBox="1"/>
          <p:nvPr/>
        </p:nvSpPr>
        <p:spPr>
          <a:xfrm>
            <a:off x="13497062" y="4564131"/>
            <a:ext cx="3174642" cy="1338828"/>
          </a:xfrm>
          <a:prstGeom prst="rect">
            <a:avLst/>
          </a:prstGeom>
          <a:noFill/>
          <a:ln>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050" dirty="0"/>
              <a:t>Score range:  0-18</a:t>
            </a:r>
          </a:p>
        </p:txBody>
      </p:sp>
    </p:spTree>
    <p:extLst>
      <p:ext uri="{BB962C8B-B14F-4D97-AF65-F5344CB8AC3E}">
        <p14:creationId xmlns:p14="http://schemas.microsoft.com/office/powerpoint/2010/main" val="2552408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8EC30F-6FFB-41CD-A203-E102EEBC00DC}"/>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rcRect/>
          <a:stretch/>
        </p:blipFill>
        <p:spPr>
          <a:xfrm>
            <a:off x="0" y="2641600"/>
            <a:ext cx="8704263" cy="6359525"/>
          </a:xfrm>
        </p:spPr>
      </p:pic>
      <p:sp>
        <p:nvSpPr>
          <p:cNvPr id="8" name="Title 1">
            <a:extLst>
              <a:ext uri="{FF2B5EF4-FFF2-40B4-BE49-F238E27FC236}">
                <a16:creationId xmlns:a16="http://schemas.microsoft.com/office/drawing/2014/main" id="{2CE09C06-435E-4CFB-A9A9-FD6EF3CE62B1}"/>
              </a:ext>
            </a:extLst>
          </p:cNvPr>
          <p:cNvSpPr>
            <a:spLocks noGrp="1"/>
          </p:cNvSpPr>
          <p:nvPr>
            <p:ph type="title" idx="4294967295"/>
          </p:nvPr>
        </p:nvSpPr>
        <p:spPr>
          <a:xfrm>
            <a:off x="0" y="0"/>
            <a:ext cx="16430625" cy="1989138"/>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t>Tumors with high risk (score ≥5) vs low risk (score ≤4) differ markedly in overall and disease-free survival.</a:t>
            </a:r>
          </a:p>
        </p:txBody>
      </p:sp>
      <p:pic>
        <p:nvPicPr>
          <p:cNvPr id="7" name="Picture 6">
            <a:extLst>
              <a:ext uri="{FF2B5EF4-FFF2-40B4-BE49-F238E27FC236}">
                <a16:creationId xmlns:a16="http://schemas.microsoft.com/office/drawing/2014/main" id="{5738C7A4-F9F0-4E1C-AC79-F698BC71182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72576" y="2624216"/>
            <a:ext cx="9145277" cy="6682590"/>
          </a:xfrm>
          <a:prstGeom prst="rect">
            <a:avLst/>
          </a:prstGeom>
        </p:spPr>
      </p:pic>
      <p:sp>
        <p:nvSpPr>
          <p:cNvPr id="2" name="TextBox 1">
            <a:extLst>
              <a:ext uri="{FF2B5EF4-FFF2-40B4-BE49-F238E27FC236}">
                <a16:creationId xmlns:a16="http://schemas.microsoft.com/office/drawing/2014/main" id="{7AD91B9F-6F33-4BBC-9FC2-61C9E01022B2}"/>
              </a:ext>
            </a:extLst>
          </p:cNvPr>
          <p:cNvSpPr txBox="1"/>
          <p:nvPr/>
        </p:nvSpPr>
        <p:spPr>
          <a:xfrm>
            <a:off x="4981765" y="7456868"/>
            <a:ext cx="2627291" cy="461665"/>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Median: 36 mo.</a:t>
            </a:r>
          </a:p>
        </p:txBody>
      </p:sp>
      <p:sp>
        <p:nvSpPr>
          <p:cNvPr id="6" name="TextBox 5">
            <a:extLst>
              <a:ext uri="{FF2B5EF4-FFF2-40B4-BE49-F238E27FC236}">
                <a16:creationId xmlns:a16="http://schemas.microsoft.com/office/drawing/2014/main" id="{903706F4-947D-4150-833C-24ACE6C46340}"/>
              </a:ext>
            </a:extLst>
          </p:cNvPr>
          <p:cNvSpPr txBox="1"/>
          <p:nvPr/>
        </p:nvSpPr>
        <p:spPr>
          <a:xfrm>
            <a:off x="6458755" y="5165595"/>
            <a:ext cx="2627291" cy="461665"/>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Median: </a:t>
            </a:r>
            <a:r>
              <a:rPr lang="en-US" sz="2400" dirty="0" err="1"/>
              <a:t>n.r.</a:t>
            </a:r>
            <a:endParaRPr lang="en-US" sz="2400" dirty="0"/>
          </a:p>
        </p:txBody>
      </p:sp>
      <p:sp>
        <p:nvSpPr>
          <p:cNvPr id="9" name="TextBox 8">
            <a:extLst>
              <a:ext uri="{FF2B5EF4-FFF2-40B4-BE49-F238E27FC236}">
                <a16:creationId xmlns:a16="http://schemas.microsoft.com/office/drawing/2014/main" id="{9C5F6E00-0883-475E-A063-189A3210472C}"/>
              </a:ext>
            </a:extLst>
          </p:cNvPr>
          <p:cNvSpPr txBox="1"/>
          <p:nvPr/>
        </p:nvSpPr>
        <p:spPr>
          <a:xfrm>
            <a:off x="15590314" y="5438829"/>
            <a:ext cx="2627291" cy="461665"/>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Median: </a:t>
            </a:r>
            <a:r>
              <a:rPr lang="en-US" sz="2400" dirty="0" err="1"/>
              <a:t>n.r.</a:t>
            </a:r>
            <a:endParaRPr lang="en-US" sz="2400" dirty="0"/>
          </a:p>
        </p:txBody>
      </p:sp>
      <p:sp>
        <p:nvSpPr>
          <p:cNvPr id="10" name="TextBox 9">
            <a:extLst>
              <a:ext uri="{FF2B5EF4-FFF2-40B4-BE49-F238E27FC236}">
                <a16:creationId xmlns:a16="http://schemas.microsoft.com/office/drawing/2014/main" id="{4821A246-0A37-4B4B-BA06-7D8C1EEF3F21}"/>
              </a:ext>
            </a:extLst>
          </p:cNvPr>
          <p:cNvSpPr txBox="1"/>
          <p:nvPr/>
        </p:nvSpPr>
        <p:spPr>
          <a:xfrm>
            <a:off x="12747302" y="8003336"/>
            <a:ext cx="2627291" cy="461665"/>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Median: 12 mo.</a:t>
            </a:r>
          </a:p>
        </p:txBody>
      </p:sp>
    </p:spTree>
    <p:extLst>
      <p:ext uri="{BB962C8B-B14F-4D97-AF65-F5344CB8AC3E}">
        <p14:creationId xmlns:p14="http://schemas.microsoft.com/office/powerpoint/2010/main" val="3132950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924DE9-EFE6-4D21-B276-E2A07598FC4E}"/>
              </a:ext>
            </a:extLst>
          </p:cNvPr>
          <p:cNvSpPr txBox="1">
            <a:spLocks/>
          </p:cNvSpPr>
          <p:nvPr/>
        </p:nvSpPr>
        <p:spPr>
          <a:xfrm>
            <a:off x="0" y="9466"/>
            <a:ext cx="15773400" cy="1988345"/>
          </a:xfrm>
          <a:prstGeom prst="rect">
            <a:avLst/>
          </a:prstGeom>
        </p:spPr>
        <p:txBody>
          <a:bodyPr vert="horz" lIns="137160" tIns="68580" rIns="137160" bIns="6858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4800" dirty="0"/>
              <a:t>Some existing grading systems are correlated with outcome in stage I uterine leiomyosarcoma.</a:t>
            </a:r>
          </a:p>
        </p:txBody>
      </p:sp>
      <p:pic>
        <p:nvPicPr>
          <p:cNvPr id="5" name="Picture 4">
            <a:extLst>
              <a:ext uri="{FF2B5EF4-FFF2-40B4-BE49-F238E27FC236}">
                <a16:creationId xmlns:a16="http://schemas.microsoft.com/office/drawing/2014/main" id="{0D177D46-D976-427D-A697-9E1DD551F01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43768" y="3170800"/>
            <a:ext cx="4404704" cy="4404704"/>
          </a:xfrm>
          <a:prstGeom prst="rect">
            <a:avLst/>
          </a:prstGeom>
        </p:spPr>
      </p:pic>
      <p:pic>
        <p:nvPicPr>
          <p:cNvPr id="6" name="Picture 5">
            <a:extLst>
              <a:ext uri="{FF2B5EF4-FFF2-40B4-BE49-F238E27FC236}">
                <a16:creationId xmlns:a16="http://schemas.microsoft.com/office/drawing/2014/main" id="{9E58A372-AE46-4723-B490-CC4124FFFCB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52252" y="3170801"/>
            <a:ext cx="4404704" cy="4404704"/>
          </a:xfrm>
          <a:prstGeom prst="rect">
            <a:avLst/>
          </a:prstGeom>
        </p:spPr>
      </p:pic>
      <p:pic>
        <p:nvPicPr>
          <p:cNvPr id="7" name="Picture 6">
            <a:extLst>
              <a:ext uri="{FF2B5EF4-FFF2-40B4-BE49-F238E27FC236}">
                <a16:creationId xmlns:a16="http://schemas.microsoft.com/office/drawing/2014/main" id="{1A0405BC-E497-4D8A-891B-398C1AD776C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135284" y="3170801"/>
            <a:ext cx="4404704" cy="4404704"/>
          </a:xfrm>
          <a:prstGeom prst="rect">
            <a:avLst/>
          </a:prstGeom>
        </p:spPr>
      </p:pic>
      <p:pic>
        <p:nvPicPr>
          <p:cNvPr id="8" name="Picture 7">
            <a:extLst>
              <a:ext uri="{FF2B5EF4-FFF2-40B4-BE49-F238E27FC236}">
                <a16:creationId xmlns:a16="http://schemas.microsoft.com/office/drawing/2014/main" id="{5AC2FE00-443D-4673-BE65-A7D6FF4F91B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3626800" y="3170801"/>
            <a:ext cx="4404704" cy="4404704"/>
          </a:xfrm>
          <a:prstGeom prst="rect">
            <a:avLst/>
          </a:prstGeom>
        </p:spPr>
      </p:pic>
    </p:spTree>
    <p:extLst>
      <p:ext uri="{BB962C8B-B14F-4D97-AF65-F5344CB8AC3E}">
        <p14:creationId xmlns:p14="http://schemas.microsoft.com/office/powerpoint/2010/main" val="1374569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924DE9-EFE6-4D21-B276-E2A07598FC4E}"/>
              </a:ext>
            </a:extLst>
          </p:cNvPr>
          <p:cNvSpPr txBox="1">
            <a:spLocks/>
          </p:cNvSpPr>
          <p:nvPr/>
        </p:nvSpPr>
        <p:spPr>
          <a:xfrm>
            <a:off x="277800" y="523070"/>
            <a:ext cx="11087901" cy="1988345"/>
          </a:xfrm>
          <a:prstGeom prst="rect">
            <a:avLst/>
          </a:prstGeom>
        </p:spPr>
        <p:txBody>
          <a:bodyPr vert="horz" lIns="137160" tIns="68580" rIns="137160" bIns="6858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4800" dirty="0"/>
              <a:t>Conclusion:  This novel risk model outperforms existing grading systems in stage I uterine leiomyosarcoma</a:t>
            </a:r>
          </a:p>
        </p:txBody>
      </p:sp>
      <p:pic>
        <p:nvPicPr>
          <p:cNvPr id="9" name="Picture 8">
            <a:extLst>
              <a:ext uri="{FF2B5EF4-FFF2-40B4-BE49-F238E27FC236}">
                <a16:creationId xmlns:a16="http://schemas.microsoft.com/office/drawing/2014/main" id="{1709341B-FB1E-4677-A05F-B4431C1964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087902" y="138929"/>
            <a:ext cx="6395657" cy="8630829"/>
          </a:xfrm>
          <a:prstGeom prst="rect">
            <a:avLst/>
          </a:prstGeom>
        </p:spPr>
      </p:pic>
      <p:graphicFrame>
        <p:nvGraphicFramePr>
          <p:cNvPr id="5" name="Table 4">
            <a:extLst>
              <a:ext uri="{FF2B5EF4-FFF2-40B4-BE49-F238E27FC236}">
                <a16:creationId xmlns:a16="http://schemas.microsoft.com/office/drawing/2014/main" id="{AA0B1112-6356-46F9-95DE-A14B9C3E48FF}"/>
              </a:ext>
            </a:extLst>
          </p:cNvPr>
          <p:cNvGraphicFramePr>
            <a:graphicFrameLocks noGrp="1"/>
          </p:cNvGraphicFramePr>
          <p:nvPr/>
        </p:nvGraphicFramePr>
        <p:xfrm>
          <a:off x="375311" y="3067050"/>
          <a:ext cx="8768690" cy="3596640"/>
        </p:xfrm>
        <a:graphic>
          <a:graphicData uri="http://schemas.openxmlformats.org/drawingml/2006/table">
            <a:tbl>
              <a:tblPr firstRow="1" bandRow="1">
                <a:tableStyleId>{F5AB1C69-6EDB-4FF4-983F-18BD219EF322}</a:tableStyleId>
              </a:tblPr>
              <a:tblGrid>
                <a:gridCol w="4763360">
                  <a:extLst>
                    <a:ext uri="{9D8B030D-6E8A-4147-A177-3AD203B41FA5}">
                      <a16:colId xmlns:a16="http://schemas.microsoft.com/office/drawing/2014/main" val="2059253759"/>
                    </a:ext>
                  </a:extLst>
                </a:gridCol>
                <a:gridCol w="4005330">
                  <a:extLst>
                    <a:ext uri="{9D8B030D-6E8A-4147-A177-3AD203B41FA5}">
                      <a16:colId xmlns:a16="http://schemas.microsoft.com/office/drawing/2014/main" val="1360193134"/>
                    </a:ext>
                  </a:extLst>
                </a:gridCol>
              </a:tblGrid>
              <a:tr h="1371600">
                <a:tc>
                  <a:txBody>
                    <a:bodyPr/>
                    <a:lstStyle/>
                    <a:p>
                      <a:pPr algn="ctr"/>
                      <a:r>
                        <a:rPr lang="en-US" sz="2700" dirty="0">
                          <a:solidFill>
                            <a:sysClr val="windowText" lastClr="000000"/>
                          </a:solidFill>
                        </a:rPr>
                        <a:t>System</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700" dirty="0">
                          <a:solidFill>
                            <a:sysClr val="windowText" lastClr="000000"/>
                          </a:solidFill>
                        </a:rPr>
                        <a:t>Adjusted P </a:t>
                      </a:r>
                      <a:r>
                        <a:rPr lang="en-US" sz="2700" u="none" dirty="0">
                          <a:solidFill>
                            <a:sysClr val="windowText" lastClr="000000"/>
                          </a:solidFill>
                        </a:rPr>
                        <a:t>for statistical difference from our novel risk model</a:t>
                      </a:r>
                      <a:endParaRPr lang="en-US" sz="2700" i="1" dirty="0">
                        <a:solidFill>
                          <a:sysClr val="windowText" lastClr="000000"/>
                        </a:solidFill>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307888"/>
                  </a:ext>
                </a:extLst>
              </a:tr>
              <a:tr h="556260">
                <a:tc>
                  <a:txBody>
                    <a:bodyPr/>
                    <a:lstStyle/>
                    <a:p>
                      <a:r>
                        <a:rPr lang="en-US" sz="2700" dirty="0" err="1">
                          <a:solidFill>
                            <a:sysClr val="windowText" lastClr="000000"/>
                          </a:solidFill>
                        </a:rPr>
                        <a:t>Broders</a:t>
                      </a:r>
                      <a:r>
                        <a:rPr lang="en-US" sz="2700" dirty="0">
                          <a:solidFill>
                            <a:sysClr val="windowText" lastClr="000000"/>
                          </a:solidFill>
                        </a:rPr>
                        <a:t> nuclear atypia score</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700" dirty="0">
                          <a:solidFill>
                            <a:sysClr val="windowText" lastClr="000000"/>
                          </a:solidFill>
                        </a:rPr>
                        <a:t>0.0008</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8645505"/>
                  </a:ext>
                </a:extLst>
              </a:tr>
              <a:tr h="556260">
                <a:tc>
                  <a:txBody>
                    <a:bodyPr/>
                    <a:lstStyle/>
                    <a:p>
                      <a:r>
                        <a:rPr lang="en-US" sz="2700" dirty="0">
                          <a:solidFill>
                            <a:sysClr val="windowText" lastClr="000000"/>
                          </a:solidFill>
                        </a:rPr>
                        <a:t>French sarcoma grading system</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700" dirty="0">
                          <a:solidFill>
                            <a:sysClr val="windowText" lastClr="000000"/>
                          </a:solidFill>
                        </a:rPr>
                        <a:t>0.01</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2969598"/>
                  </a:ext>
                </a:extLst>
              </a:tr>
              <a:tr h="556260">
                <a:tc>
                  <a:txBody>
                    <a:bodyPr/>
                    <a:lstStyle/>
                    <a:p>
                      <a:r>
                        <a:rPr lang="en-US" sz="2700" dirty="0">
                          <a:solidFill>
                            <a:sysClr val="windowText" lastClr="000000"/>
                          </a:solidFill>
                        </a:rPr>
                        <a:t>Expert grading</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700" dirty="0">
                          <a:solidFill>
                            <a:sysClr val="windowText" lastClr="000000"/>
                          </a:solidFill>
                        </a:rPr>
                        <a:t>0.02</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1973880"/>
                  </a:ext>
                </a:extLst>
              </a:tr>
              <a:tr h="556260">
                <a:tc>
                  <a:txBody>
                    <a:bodyPr/>
                    <a:lstStyle/>
                    <a:p>
                      <a:r>
                        <a:rPr lang="en-US" sz="2700" dirty="0" err="1">
                          <a:solidFill>
                            <a:sysClr val="windowText" lastClr="000000"/>
                          </a:solidFill>
                        </a:rPr>
                        <a:t>MSKCC</a:t>
                      </a:r>
                      <a:r>
                        <a:rPr lang="en-US" sz="2700" dirty="0">
                          <a:solidFill>
                            <a:sysClr val="windowText" lastClr="000000"/>
                          </a:solidFill>
                        </a:rPr>
                        <a:t> risk nomogram</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700" dirty="0">
                          <a:solidFill>
                            <a:sysClr val="windowText" lastClr="000000"/>
                          </a:solidFill>
                        </a:rPr>
                        <a:t>0.04</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9613412"/>
                  </a:ext>
                </a:extLst>
              </a:tr>
            </a:tbl>
          </a:graphicData>
        </a:graphic>
      </p:graphicFrame>
    </p:spTree>
    <p:extLst>
      <p:ext uri="{BB962C8B-B14F-4D97-AF65-F5344CB8AC3E}">
        <p14:creationId xmlns:p14="http://schemas.microsoft.com/office/powerpoint/2010/main" val="2639978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924DE9-EFE6-4D21-B276-E2A07598FC4E}"/>
              </a:ext>
            </a:extLst>
          </p:cNvPr>
          <p:cNvSpPr txBox="1">
            <a:spLocks/>
          </p:cNvSpPr>
          <p:nvPr/>
        </p:nvSpPr>
        <p:spPr>
          <a:xfrm>
            <a:off x="-2" y="9466"/>
            <a:ext cx="16893252" cy="1988345"/>
          </a:xfrm>
          <a:prstGeom prst="rect">
            <a:avLst/>
          </a:prstGeom>
        </p:spPr>
        <p:txBody>
          <a:bodyPr vert="horz" lIns="137160" tIns="68580" rIns="137160" bIns="6858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4800" dirty="0"/>
              <a:t>When serosa, margins, and </a:t>
            </a:r>
            <a:r>
              <a:rPr lang="en-US" sz="4800" dirty="0" err="1"/>
              <a:t>lymphovascular</a:t>
            </a:r>
            <a:r>
              <a:rPr lang="en-US" sz="4800" dirty="0"/>
              <a:t> invasion are not evaluable, a simplified risk model can be applied.</a:t>
            </a:r>
          </a:p>
        </p:txBody>
      </p:sp>
      <p:sp>
        <p:nvSpPr>
          <p:cNvPr id="3" name="Content Placeholder 2">
            <a:extLst>
              <a:ext uri="{FF2B5EF4-FFF2-40B4-BE49-F238E27FC236}">
                <a16:creationId xmlns:a16="http://schemas.microsoft.com/office/drawing/2014/main" id="{7AA44F34-BC75-4B1E-86D2-412588058DA9}"/>
              </a:ext>
            </a:extLst>
          </p:cNvPr>
          <p:cNvSpPr>
            <a:spLocks noGrp="1"/>
          </p:cNvSpPr>
          <p:nvPr>
            <p:ph idx="4294967295"/>
          </p:nvPr>
        </p:nvSpPr>
        <p:spPr>
          <a:xfrm>
            <a:off x="0" y="2738438"/>
            <a:ext cx="15773400" cy="5924550"/>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4000" dirty="0">
                <a:latin typeface="Cambria Math" panose="02040503050406030204" pitchFamily="18" charset="0"/>
                <a:ea typeface="Cambria Math" panose="02040503050406030204" pitchFamily="18" charset="0"/>
              </a:rPr>
              <a:t>Score = </a:t>
            </a:r>
          </a:p>
          <a:p>
            <a:pPr marL="0" indent="0">
              <a:buNone/>
            </a:pPr>
            <a:r>
              <a:rPr lang="en-US" sz="4000" dirty="0">
                <a:latin typeface="Cambria Math" panose="02040503050406030204" pitchFamily="18" charset="0"/>
                <a:ea typeface="Cambria Math" panose="02040503050406030204" pitchFamily="18" charset="0"/>
              </a:rPr>
              <a:t>	</a:t>
            </a:r>
            <a:r>
              <a:rPr lang="en-US" sz="4000" strike="sngStrike" dirty="0">
                <a:latin typeface="Cambria Math" panose="02040503050406030204" pitchFamily="18" charset="0"/>
                <a:ea typeface="Cambria Math" panose="02040503050406030204" pitchFamily="18" charset="0"/>
              </a:rPr>
              <a:t>(Serosal involvement)(5) +</a:t>
            </a:r>
          </a:p>
          <a:p>
            <a:pPr marL="0" indent="0">
              <a:buNone/>
            </a:pPr>
            <a:r>
              <a:rPr lang="en-US" sz="4000" dirty="0">
                <a:latin typeface="Cambria Math" panose="02040503050406030204" pitchFamily="18" charset="0"/>
                <a:ea typeface="Cambria Math" panose="02040503050406030204" pitchFamily="18" charset="0"/>
              </a:rPr>
              <a:t>		</a:t>
            </a:r>
            <a:r>
              <a:rPr lang="en-US" sz="4000" strike="sngStrike" dirty="0">
                <a:latin typeface="Cambria Math" panose="02040503050406030204" pitchFamily="18" charset="0"/>
                <a:ea typeface="Cambria Math" panose="02040503050406030204" pitchFamily="18" charset="0"/>
              </a:rPr>
              <a:t>(Margin involvement)(5) +</a:t>
            </a:r>
          </a:p>
          <a:p>
            <a:pPr marL="0" indent="0">
              <a:buNone/>
            </a:pPr>
            <a:r>
              <a:rPr lang="en-US" sz="4000" dirty="0">
                <a:latin typeface="Cambria Math" panose="02040503050406030204" pitchFamily="18" charset="0"/>
                <a:ea typeface="Cambria Math" panose="02040503050406030204" pitchFamily="18" charset="0"/>
              </a:rPr>
              <a:t>			</a:t>
            </a:r>
            <a:r>
              <a:rPr lang="en-US" sz="4000" strike="sngStrike" dirty="0">
                <a:latin typeface="Cambria Math" panose="02040503050406030204" pitchFamily="18" charset="0"/>
                <a:ea typeface="Cambria Math" panose="02040503050406030204" pitchFamily="18" charset="0"/>
              </a:rPr>
              <a:t>(</a:t>
            </a:r>
            <a:r>
              <a:rPr lang="en-US" sz="4000" strike="sngStrike" dirty="0" err="1">
                <a:latin typeface="Cambria Math" panose="02040503050406030204" pitchFamily="18" charset="0"/>
                <a:ea typeface="Cambria Math" panose="02040503050406030204" pitchFamily="18" charset="0"/>
              </a:rPr>
              <a:t>Lymphovascular</a:t>
            </a:r>
            <a:r>
              <a:rPr lang="en-US" sz="4000" strike="sngStrike" dirty="0">
                <a:latin typeface="Cambria Math" panose="02040503050406030204" pitchFamily="18" charset="0"/>
                <a:ea typeface="Cambria Math" panose="02040503050406030204" pitchFamily="18" charset="0"/>
              </a:rPr>
              <a:t> invasion)(3) +</a:t>
            </a:r>
          </a:p>
          <a:p>
            <a:pPr marL="0" indent="0">
              <a:buNone/>
            </a:pPr>
            <a:r>
              <a:rPr lang="en-US" sz="4000" dirty="0">
                <a:latin typeface="Cambria Math" panose="02040503050406030204" pitchFamily="18" charset="0"/>
                <a:ea typeface="Cambria Math" panose="02040503050406030204" pitchFamily="18" charset="0"/>
              </a:rPr>
              <a:t>				(Mitoses </a:t>
            </a:r>
            <a:r>
              <a:rPr lang="en-US" sz="4000" dirty="0">
                <a:latin typeface="Helvetica" panose="020B0604020202020204" pitchFamily="34" charset="0"/>
                <a:cs typeface="Helvetica" panose="020B0604020202020204" pitchFamily="34" charset="0"/>
              </a:rPr>
              <a:t>≥</a:t>
            </a:r>
            <a:r>
              <a:rPr lang="en-US" sz="4000" dirty="0">
                <a:latin typeface="Cambria Math" panose="02040503050406030204" pitchFamily="18" charset="0"/>
                <a:ea typeface="Cambria Math" panose="02040503050406030204" pitchFamily="18" charset="0"/>
              </a:rPr>
              <a:t>25/10 </a:t>
            </a:r>
            <a:r>
              <a:rPr lang="en-US" sz="4000" dirty="0" err="1">
                <a:latin typeface="Cambria Math" panose="02040503050406030204" pitchFamily="18" charset="0"/>
                <a:ea typeface="Cambria Math" panose="02040503050406030204" pitchFamily="18" charset="0"/>
              </a:rPr>
              <a:t>hpf</a:t>
            </a:r>
            <a:r>
              <a:rPr lang="en-US" sz="4000" dirty="0">
                <a:latin typeface="Cambria Math" panose="02040503050406030204" pitchFamily="18" charset="0"/>
                <a:ea typeface="Cambria Math" panose="02040503050406030204" pitchFamily="18" charset="0"/>
              </a:rPr>
              <a:t>)(2) +</a:t>
            </a:r>
          </a:p>
          <a:p>
            <a:pPr marL="0" indent="0">
              <a:buNone/>
            </a:pPr>
            <a:r>
              <a:rPr lang="en-US" sz="4000" dirty="0">
                <a:latin typeface="Cambria Math" panose="02040503050406030204" pitchFamily="18" charset="0"/>
                <a:ea typeface="Cambria Math" panose="02040503050406030204" pitchFamily="18" charset="0"/>
              </a:rPr>
              <a:t>					(Atypical mitoses)(2) +</a:t>
            </a:r>
          </a:p>
          <a:p>
            <a:pPr marL="0" indent="0">
              <a:buNone/>
            </a:pPr>
            <a:r>
              <a:rPr lang="en-US" sz="4000" dirty="0">
                <a:latin typeface="Cambria Math" panose="02040503050406030204" pitchFamily="18" charset="0"/>
                <a:ea typeface="Cambria Math" panose="02040503050406030204" pitchFamily="18" charset="0"/>
              </a:rPr>
              <a:t>						(Coagulative necrosis)(1)</a:t>
            </a:r>
          </a:p>
        </p:txBody>
      </p:sp>
      <p:sp>
        <p:nvSpPr>
          <p:cNvPr id="6" name="TextBox 5">
            <a:extLst>
              <a:ext uri="{FF2B5EF4-FFF2-40B4-BE49-F238E27FC236}">
                <a16:creationId xmlns:a16="http://schemas.microsoft.com/office/drawing/2014/main" id="{33CFD216-842E-43E7-B81B-670F8E8B6495}"/>
              </a:ext>
            </a:extLst>
          </p:cNvPr>
          <p:cNvSpPr txBox="1"/>
          <p:nvPr/>
        </p:nvSpPr>
        <p:spPr>
          <a:xfrm>
            <a:off x="13167702" y="4622922"/>
            <a:ext cx="3174642" cy="1338828"/>
          </a:xfrm>
          <a:prstGeom prst="rect">
            <a:avLst/>
          </a:prstGeom>
          <a:noFill/>
          <a:ln>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050" dirty="0"/>
              <a:t>Score range:  0-5</a:t>
            </a:r>
          </a:p>
        </p:txBody>
      </p:sp>
    </p:spTree>
    <p:extLst>
      <p:ext uri="{BB962C8B-B14F-4D97-AF65-F5344CB8AC3E}">
        <p14:creationId xmlns:p14="http://schemas.microsoft.com/office/powerpoint/2010/main" val="398923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9EF0-5BA7-1D8D-4F55-8CEDCAAA7574}"/>
              </a:ext>
            </a:extLst>
          </p:cNvPr>
          <p:cNvSpPr>
            <a:spLocks noGrp="1"/>
          </p:cNvSpPr>
          <p:nvPr>
            <p:ph type="ctrTitle"/>
          </p:nvPr>
        </p:nvSpPr>
        <p:spPr>
          <a:xfrm>
            <a:off x="0" y="0"/>
            <a:ext cx="12633158" cy="1216131"/>
          </a:xfrm>
        </p:spPr>
        <p:txBody>
          <a:bodyPr/>
          <a:lstStyle/>
          <a:p>
            <a:r>
              <a:rPr lang="en-US" dirty="0"/>
              <a:t>“Low” vs. “High”-grade Uterine Leiomyosarcoma</a:t>
            </a:r>
          </a:p>
        </p:txBody>
      </p:sp>
      <p:sp>
        <p:nvSpPr>
          <p:cNvPr id="3" name="Text Placeholder 2">
            <a:extLst>
              <a:ext uri="{FF2B5EF4-FFF2-40B4-BE49-F238E27FC236}">
                <a16:creationId xmlns:a16="http://schemas.microsoft.com/office/drawing/2014/main" id="{BFAC2F0C-784E-AAC8-F37B-B660DF5E69D7}"/>
              </a:ext>
            </a:extLst>
          </p:cNvPr>
          <p:cNvSpPr>
            <a:spLocks noGrp="1"/>
          </p:cNvSpPr>
          <p:nvPr>
            <p:ph type="body" sz="quarter" idx="10"/>
          </p:nvPr>
        </p:nvSpPr>
        <p:spPr>
          <a:xfrm>
            <a:off x="0" y="2721048"/>
            <a:ext cx="18287999" cy="6265491"/>
          </a:xfrm>
        </p:spPr>
        <p:txBody>
          <a:bodyPr/>
          <a:lstStyle/>
          <a:p>
            <a:pPr>
              <a:lnSpc>
                <a:spcPct val="150000"/>
              </a:lnSpc>
            </a:pPr>
            <a:r>
              <a:rPr lang="en-US" sz="4800" dirty="0"/>
              <a:t>Vast majority of research on uterine LMS has been on tumors that are considered “high grade”</a:t>
            </a:r>
          </a:p>
          <a:p>
            <a:pPr>
              <a:lnSpc>
                <a:spcPct val="150000"/>
              </a:lnSpc>
            </a:pPr>
            <a:endParaRPr lang="en-US" sz="4800" dirty="0"/>
          </a:p>
          <a:p>
            <a:pPr>
              <a:lnSpc>
                <a:spcPct val="150000"/>
              </a:lnSpc>
            </a:pPr>
            <a:r>
              <a:rPr lang="en-US" sz="4800" dirty="0"/>
              <a:t>”Low grade” leiomyosarcoma is an entity that has not been well defined</a:t>
            </a:r>
          </a:p>
        </p:txBody>
      </p:sp>
    </p:spTree>
    <p:extLst>
      <p:ext uri="{BB962C8B-B14F-4D97-AF65-F5344CB8AC3E}">
        <p14:creationId xmlns:p14="http://schemas.microsoft.com/office/powerpoint/2010/main" val="776706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66F34D-7B42-4A31-9DA0-59B4D57ABBC8}"/>
              </a:ext>
            </a:extLst>
          </p:cNvPr>
          <p:cNvSpPr>
            <a:spLocks noGrp="1"/>
          </p:cNvSpPr>
          <p:nvPr>
            <p:ph idx="4294967295"/>
          </p:nvPr>
        </p:nvSpPr>
        <p:spPr>
          <a:xfrm>
            <a:off x="0" y="2738438"/>
            <a:ext cx="15773400" cy="5924550"/>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4000" dirty="0">
                <a:latin typeface="Cambria Math" panose="02040503050406030204" pitchFamily="18" charset="0"/>
                <a:ea typeface="Cambria Math" panose="02040503050406030204" pitchFamily="18" charset="0"/>
              </a:rPr>
              <a:t>Score = </a:t>
            </a:r>
          </a:p>
          <a:p>
            <a:pPr marL="0" indent="0">
              <a:buNone/>
            </a:pPr>
            <a:r>
              <a:rPr lang="en-US" sz="4000" dirty="0">
                <a:latin typeface="Cambria Math" panose="02040503050406030204" pitchFamily="18" charset="0"/>
                <a:ea typeface="Cambria Math" panose="02040503050406030204" pitchFamily="18" charset="0"/>
              </a:rPr>
              <a:t>(Mitoses </a:t>
            </a:r>
            <a:r>
              <a:rPr lang="en-US" sz="4000" dirty="0"/>
              <a:t>≥</a:t>
            </a:r>
            <a:r>
              <a:rPr lang="en-US" sz="4000" dirty="0">
                <a:latin typeface="Cambria Math" panose="02040503050406030204" pitchFamily="18" charset="0"/>
                <a:ea typeface="Cambria Math" panose="02040503050406030204" pitchFamily="18" charset="0"/>
              </a:rPr>
              <a:t>25/10 </a:t>
            </a:r>
            <a:r>
              <a:rPr lang="en-US" sz="4000" dirty="0" err="1">
                <a:latin typeface="Cambria Math" panose="02040503050406030204" pitchFamily="18" charset="0"/>
                <a:ea typeface="Cambria Math" panose="02040503050406030204" pitchFamily="18" charset="0"/>
              </a:rPr>
              <a:t>hpf</a:t>
            </a:r>
            <a:r>
              <a:rPr lang="en-US" sz="4000" dirty="0">
                <a:latin typeface="Cambria Math" panose="02040503050406030204" pitchFamily="18" charset="0"/>
                <a:ea typeface="Cambria Math" panose="02040503050406030204" pitchFamily="18" charset="0"/>
              </a:rPr>
              <a:t>)(2) +</a:t>
            </a:r>
          </a:p>
          <a:p>
            <a:pPr marL="0" indent="0">
              <a:buNone/>
            </a:pPr>
            <a:r>
              <a:rPr lang="en-US" sz="4000" dirty="0">
                <a:latin typeface="Cambria Math" panose="02040503050406030204" pitchFamily="18" charset="0"/>
                <a:ea typeface="Cambria Math" panose="02040503050406030204" pitchFamily="18" charset="0"/>
              </a:rPr>
              <a:t>(Atypical mitoses)(2) +</a:t>
            </a:r>
          </a:p>
          <a:p>
            <a:pPr marL="0" indent="0">
              <a:buNone/>
            </a:pPr>
            <a:r>
              <a:rPr lang="en-US" sz="4000" dirty="0">
                <a:latin typeface="Cambria Math" panose="02040503050406030204" pitchFamily="18" charset="0"/>
                <a:ea typeface="Cambria Math" panose="02040503050406030204" pitchFamily="18" charset="0"/>
              </a:rPr>
              <a:t>(Coagulative necrosis)(1)</a:t>
            </a:r>
          </a:p>
        </p:txBody>
      </p:sp>
      <p:pic>
        <p:nvPicPr>
          <p:cNvPr id="9" name="Picture 8">
            <a:extLst>
              <a:ext uri="{FF2B5EF4-FFF2-40B4-BE49-F238E27FC236}">
                <a16:creationId xmlns:a16="http://schemas.microsoft.com/office/drawing/2014/main" id="{5D1E96A1-4BA9-4E6A-9BB3-003A9AE1007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618562" y="1785395"/>
            <a:ext cx="7101068" cy="7101068"/>
          </a:xfrm>
          <a:prstGeom prst="rect">
            <a:avLst/>
          </a:prstGeom>
        </p:spPr>
      </p:pic>
      <p:sp>
        <p:nvSpPr>
          <p:cNvPr id="8" name="Title 1">
            <a:extLst>
              <a:ext uri="{FF2B5EF4-FFF2-40B4-BE49-F238E27FC236}">
                <a16:creationId xmlns:a16="http://schemas.microsoft.com/office/drawing/2014/main" id="{C8618BCD-53ED-435F-92F9-E42FF7EA797A}"/>
              </a:ext>
            </a:extLst>
          </p:cNvPr>
          <p:cNvSpPr txBox="1">
            <a:spLocks/>
          </p:cNvSpPr>
          <p:nvPr/>
        </p:nvSpPr>
        <p:spPr>
          <a:xfrm>
            <a:off x="-2" y="9466"/>
            <a:ext cx="16893252" cy="1988345"/>
          </a:xfrm>
          <a:prstGeom prst="rect">
            <a:avLst/>
          </a:prstGeom>
        </p:spPr>
        <p:txBody>
          <a:bodyPr vert="horz" lIns="137160" tIns="68580" rIns="137160" bIns="6858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4800" dirty="0"/>
              <a:t>When serosa, margins, and </a:t>
            </a:r>
            <a:r>
              <a:rPr lang="en-US" sz="4800" dirty="0" err="1"/>
              <a:t>lymphovascular</a:t>
            </a:r>
            <a:r>
              <a:rPr lang="en-US" sz="4800" dirty="0"/>
              <a:t> invasion are not evaluable, a simplified risk model can be applied.</a:t>
            </a:r>
          </a:p>
        </p:txBody>
      </p:sp>
    </p:spTree>
    <p:extLst>
      <p:ext uri="{BB962C8B-B14F-4D97-AF65-F5344CB8AC3E}">
        <p14:creationId xmlns:p14="http://schemas.microsoft.com/office/powerpoint/2010/main" val="1999624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CE09C06-435E-4CFB-A9A9-FD6EF3CE62B1}"/>
              </a:ext>
            </a:extLst>
          </p:cNvPr>
          <p:cNvSpPr>
            <a:spLocks noGrp="1"/>
          </p:cNvSpPr>
          <p:nvPr>
            <p:ph type="title" idx="4294967295"/>
          </p:nvPr>
        </p:nvSpPr>
        <p:spPr>
          <a:xfrm>
            <a:off x="0" y="0"/>
            <a:ext cx="16891000" cy="1989138"/>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t>And just in case one might suggest that serosal involvement warrants designation of stage II…</a:t>
            </a:r>
          </a:p>
        </p:txBody>
      </p:sp>
      <p:sp>
        <p:nvSpPr>
          <p:cNvPr id="5" name="Content Placeholder 1">
            <a:extLst>
              <a:ext uri="{FF2B5EF4-FFF2-40B4-BE49-F238E27FC236}">
                <a16:creationId xmlns:a16="http://schemas.microsoft.com/office/drawing/2014/main" id="{2897315D-D1F8-44B3-9A67-9FFD175C73C0}"/>
              </a:ext>
            </a:extLst>
          </p:cNvPr>
          <p:cNvSpPr>
            <a:spLocks noGrp="1"/>
          </p:cNvSpPr>
          <p:nvPr>
            <p:ph idx="4294967295"/>
          </p:nvPr>
        </p:nvSpPr>
        <p:spPr>
          <a:xfrm>
            <a:off x="0" y="2185988"/>
            <a:ext cx="15773400" cy="652780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4000" dirty="0">
                <a:latin typeface="Cambria Math" panose="02040503050406030204" pitchFamily="18" charset="0"/>
                <a:ea typeface="Cambria Math" panose="02040503050406030204" pitchFamily="18" charset="0"/>
              </a:rPr>
              <a:t>Score = </a:t>
            </a:r>
          </a:p>
          <a:p>
            <a:pPr marL="0" indent="0">
              <a:buNone/>
            </a:pPr>
            <a:r>
              <a:rPr lang="en-US" sz="4000" dirty="0">
                <a:latin typeface="Cambria Math" panose="02040503050406030204" pitchFamily="18" charset="0"/>
                <a:ea typeface="Cambria Math" panose="02040503050406030204" pitchFamily="18" charset="0"/>
              </a:rPr>
              <a:t>(Margin involvement)(5) +</a:t>
            </a:r>
          </a:p>
          <a:p>
            <a:pPr marL="0" indent="0">
              <a:buNone/>
            </a:pPr>
            <a:r>
              <a:rPr lang="en-US" sz="4000" dirty="0">
                <a:latin typeface="Cambria Math" panose="02040503050406030204" pitchFamily="18" charset="0"/>
                <a:ea typeface="Cambria Math" panose="02040503050406030204" pitchFamily="18" charset="0"/>
              </a:rPr>
              <a:t>(</a:t>
            </a:r>
            <a:r>
              <a:rPr lang="en-US" sz="4000" dirty="0" err="1">
                <a:latin typeface="Cambria Math" panose="02040503050406030204" pitchFamily="18" charset="0"/>
                <a:ea typeface="Cambria Math" panose="02040503050406030204" pitchFamily="18" charset="0"/>
              </a:rPr>
              <a:t>Lymphovascular</a:t>
            </a:r>
            <a:r>
              <a:rPr lang="en-US" sz="4000" dirty="0">
                <a:latin typeface="Cambria Math" panose="02040503050406030204" pitchFamily="18" charset="0"/>
                <a:ea typeface="Cambria Math" panose="02040503050406030204" pitchFamily="18" charset="0"/>
              </a:rPr>
              <a:t> invasion)(3) +</a:t>
            </a:r>
          </a:p>
          <a:p>
            <a:pPr marL="0" indent="0">
              <a:buNone/>
            </a:pPr>
            <a:r>
              <a:rPr lang="en-US" sz="4000" dirty="0">
                <a:latin typeface="Cambria Math" panose="02040503050406030204" pitchFamily="18" charset="0"/>
                <a:ea typeface="Cambria Math" panose="02040503050406030204" pitchFamily="18" charset="0"/>
              </a:rPr>
              <a:t>(Mitoses </a:t>
            </a:r>
            <a:r>
              <a:rPr lang="en-US" sz="4000" dirty="0"/>
              <a:t>≥</a:t>
            </a:r>
            <a:r>
              <a:rPr lang="en-US" sz="4000" dirty="0">
                <a:latin typeface="Cambria Math" panose="02040503050406030204" pitchFamily="18" charset="0"/>
                <a:ea typeface="Cambria Math" panose="02040503050406030204" pitchFamily="18" charset="0"/>
              </a:rPr>
              <a:t>25/10 </a:t>
            </a:r>
            <a:r>
              <a:rPr lang="en-US" sz="4000" dirty="0" err="1">
                <a:latin typeface="Cambria Math" panose="02040503050406030204" pitchFamily="18" charset="0"/>
                <a:ea typeface="Cambria Math" panose="02040503050406030204" pitchFamily="18" charset="0"/>
              </a:rPr>
              <a:t>hpf</a:t>
            </a:r>
            <a:r>
              <a:rPr lang="en-US" sz="4000" dirty="0">
                <a:latin typeface="Cambria Math" panose="02040503050406030204" pitchFamily="18" charset="0"/>
                <a:ea typeface="Cambria Math" panose="02040503050406030204" pitchFamily="18" charset="0"/>
              </a:rPr>
              <a:t>)(2) +</a:t>
            </a:r>
          </a:p>
          <a:p>
            <a:pPr marL="0" indent="0">
              <a:buNone/>
            </a:pPr>
            <a:r>
              <a:rPr lang="en-US" sz="4000" dirty="0">
                <a:latin typeface="Cambria Math" panose="02040503050406030204" pitchFamily="18" charset="0"/>
                <a:ea typeface="Cambria Math" panose="02040503050406030204" pitchFamily="18" charset="0"/>
              </a:rPr>
              <a:t>(Atypical mitoses)(2) +</a:t>
            </a:r>
          </a:p>
          <a:p>
            <a:pPr marL="0" indent="0">
              <a:buNone/>
            </a:pPr>
            <a:r>
              <a:rPr lang="en-US" sz="4000" dirty="0">
                <a:latin typeface="Cambria Math" panose="02040503050406030204" pitchFamily="18" charset="0"/>
                <a:ea typeface="Cambria Math" panose="02040503050406030204" pitchFamily="18" charset="0"/>
              </a:rPr>
              <a:t>(Coagulative necrosis)(1)</a:t>
            </a:r>
          </a:p>
          <a:p>
            <a:endParaRPr lang="en-US" dirty="0"/>
          </a:p>
        </p:txBody>
      </p:sp>
      <p:pic>
        <p:nvPicPr>
          <p:cNvPr id="4" name="Picture 3">
            <a:extLst>
              <a:ext uri="{FF2B5EF4-FFF2-40B4-BE49-F238E27FC236}">
                <a16:creationId xmlns:a16="http://schemas.microsoft.com/office/drawing/2014/main" id="{7E85B5CC-E684-4E4F-9AF1-6946A3FBB7A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606978" y="1988345"/>
            <a:ext cx="6724272" cy="6724272"/>
          </a:xfrm>
          <a:prstGeom prst="rect">
            <a:avLst/>
          </a:prstGeom>
        </p:spPr>
      </p:pic>
    </p:spTree>
    <p:extLst>
      <p:ext uri="{BB962C8B-B14F-4D97-AF65-F5344CB8AC3E}">
        <p14:creationId xmlns:p14="http://schemas.microsoft.com/office/powerpoint/2010/main" val="4044929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E2320D-0620-4819-A35C-C1DE8AA0A478}"/>
              </a:ext>
            </a:extLst>
          </p:cNvPr>
          <p:cNvSpPr>
            <a:spLocks noGrp="1"/>
          </p:cNvSpPr>
          <p:nvPr>
            <p:ph idx="4294967295"/>
          </p:nvPr>
        </p:nvSpPr>
        <p:spPr>
          <a:xfrm>
            <a:off x="0" y="2536825"/>
            <a:ext cx="8620125" cy="6248400"/>
          </a:xfrm>
        </p:spPr>
        <p:txBody>
          <a:bodyPr>
            <a:normAutofit fontScale="92500" lnSpcReduction="2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900" dirty="0"/>
              <a:t>This simple prognostic model accurately classifies risk of recurrence in stage I uterine leiomyosarcoma.</a:t>
            </a:r>
          </a:p>
          <a:p>
            <a:endParaRPr lang="en-US" sz="3150" dirty="0"/>
          </a:p>
          <a:p>
            <a:r>
              <a:rPr lang="en-US" sz="3900" dirty="0"/>
              <a:t>This morphologic model provides a foundation for analysis of potential immunophenotypic or molecular prognostic markers.</a:t>
            </a:r>
          </a:p>
          <a:p>
            <a:endParaRPr lang="en-US" sz="3150" dirty="0"/>
          </a:p>
          <a:p>
            <a:r>
              <a:rPr lang="en-US" sz="3900" dirty="0"/>
              <a:t>Carefully defined morphologic variables should enhance uptake in routine practice and may provide the basis for therapeutic trials.</a:t>
            </a:r>
          </a:p>
        </p:txBody>
      </p:sp>
      <p:sp>
        <p:nvSpPr>
          <p:cNvPr id="5" name="Content Placeholder 2">
            <a:extLst>
              <a:ext uri="{FF2B5EF4-FFF2-40B4-BE49-F238E27FC236}">
                <a16:creationId xmlns:a16="http://schemas.microsoft.com/office/drawing/2014/main" id="{1B75A89F-5C46-4980-8C01-82DFC10046C9}"/>
              </a:ext>
            </a:extLst>
          </p:cNvPr>
          <p:cNvSpPr txBox="1">
            <a:spLocks/>
          </p:cNvSpPr>
          <p:nvPr/>
        </p:nvSpPr>
        <p:spPr>
          <a:xfrm>
            <a:off x="10440371" y="2699792"/>
            <a:ext cx="6798680" cy="4878731"/>
          </a:xfrm>
          <a:prstGeom prst="rect">
            <a:avLst/>
          </a:prstGeom>
          <a:ln>
            <a:solidFill>
              <a:schemeClr val="tx1"/>
            </a:solidFill>
          </a:ln>
        </p:spPr>
        <p:txBody>
          <a:bodyPr vert="horz" lIns="137160" tIns="68580" rIns="137160" bIns="68580" rtlCol="0">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Font typeface="Arial" panose="020B0604020202020204" pitchFamily="34" charset="0"/>
              <a:buNone/>
            </a:pPr>
            <a:r>
              <a:rPr lang="en-US" sz="3600" dirty="0">
                <a:latin typeface="Cambria Math" panose="02040503050406030204" pitchFamily="18" charset="0"/>
                <a:ea typeface="Cambria Math" panose="02040503050406030204" pitchFamily="18" charset="0"/>
              </a:rPr>
              <a:t>Risk Score = </a:t>
            </a:r>
          </a:p>
          <a:p>
            <a:pPr marL="0" indent="0">
              <a:buFont typeface="Arial" panose="020B0604020202020204" pitchFamily="34" charset="0"/>
              <a:buNone/>
            </a:pPr>
            <a:r>
              <a:rPr lang="en-US" sz="3600" dirty="0">
                <a:latin typeface="Cambria Math" panose="02040503050406030204" pitchFamily="18" charset="0"/>
                <a:ea typeface="Cambria Math" panose="02040503050406030204" pitchFamily="18" charset="0"/>
              </a:rPr>
              <a:t>(Serosal involvement)(5) +</a:t>
            </a:r>
          </a:p>
          <a:p>
            <a:pPr marL="0" indent="0">
              <a:buFont typeface="Arial" panose="020B0604020202020204" pitchFamily="34" charset="0"/>
              <a:buNone/>
            </a:pPr>
            <a:r>
              <a:rPr lang="en-US" sz="3600" dirty="0">
                <a:latin typeface="Cambria Math" panose="02040503050406030204" pitchFamily="18" charset="0"/>
                <a:ea typeface="Cambria Math" panose="02040503050406030204" pitchFamily="18" charset="0"/>
              </a:rPr>
              <a:t>(Margin involvement)(5) +</a:t>
            </a:r>
          </a:p>
          <a:p>
            <a:pPr marL="0" indent="0">
              <a:buFont typeface="Arial" panose="020B0604020202020204" pitchFamily="34" charset="0"/>
              <a:buNone/>
            </a:pPr>
            <a:r>
              <a:rPr lang="en-US" sz="3600" dirty="0">
                <a:latin typeface="Cambria Math" panose="02040503050406030204" pitchFamily="18" charset="0"/>
                <a:ea typeface="Cambria Math" panose="02040503050406030204" pitchFamily="18" charset="0"/>
              </a:rPr>
              <a:t>(</a:t>
            </a:r>
            <a:r>
              <a:rPr lang="en-US" sz="3600" dirty="0" err="1">
                <a:latin typeface="Cambria Math" panose="02040503050406030204" pitchFamily="18" charset="0"/>
                <a:ea typeface="Cambria Math" panose="02040503050406030204" pitchFamily="18" charset="0"/>
              </a:rPr>
              <a:t>Lymphovascular</a:t>
            </a:r>
            <a:r>
              <a:rPr lang="en-US" sz="3600" dirty="0">
                <a:latin typeface="Cambria Math" panose="02040503050406030204" pitchFamily="18" charset="0"/>
                <a:ea typeface="Cambria Math" panose="02040503050406030204" pitchFamily="18" charset="0"/>
              </a:rPr>
              <a:t> invasion)(3) +</a:t>
            </a:r>
          </a:p>
          <a:p>
            <a:pPr marL="0" indent="0">
              <a:buFont typeface="Arial" panose="020B0604020202020204" pitchFamily="34" charset="0"/>
              <a:buNone/>
            </a:pPr>
            <a:r>
              <a:rPr lang="en-US" sz="3600" dirty="0">
                <a:latin typeface="Cambria Math" panose="02040503050406030204" pitchFamily="18" charset="0"/>
                <a:ea typeface="Cambria Math" panose="02040503050406030204" pitchFamily="18" charset="0"/>
              </a:rPr>
              <a:t>(Mitoses </a:t>
            </a:r>
            <a:r>
              <a:rPr lang="en-US" sz="3600" dirty="0">
                <a:latin typeface="Helvetica" panose="020B0604020202020204" pitchFamily="34" charset="0"/>
                <a:cs typeface="Helvetica" panose="020B0604020202020204" pitchFamily="34" charset="0"/>
              </a:rPr>
              <a:t>≥</a:t>
            </a:r>
            <a:r>
              <a:rPr lang="en-US" sz="3600" dirty="0">
                <a:latin typeface="Cambria Math" panose="02040503050406030204" pitchFamily="18" charset="0"/>
                <a:ea typeface="Cambria Math" panose="02040503050406030204" pitchFamily="18" charset="0"/>
              </a:rPr>
              <a:t>25/10 </a:t>
            </a:r>
            <a:r>
              <a:rPr lang="en-US" sz="3600" dirty="0" err="1">
                <a:latin typeface="Cambria Math" panose="02040503050406030204" pitchFamily="18" charset="0"/>
                <a:ea typeface="Cambria Math" panose="02040503050406030204" pitchFamily="18" charset="0"/>
              </a:rPr>
              <a:t>hpf</a:t>
            </a:r>
            <a:r>
              <a:rPr lang="en-US" sz="3600" dirty="0">
                <a:latin typeface="Cambria Math" panose="02040503050406030204" pitchFamily="18" charset="0"/>
                <a:ea typeface="Cambria Math" panose="02040503050406030204" pitchFamily="18" charset="0"/>
              </a:rPr>
              <a:t>)(2) +</a:t>
            </a:r>
          </a:p>
          <a:p>
            <a:pPr marL="0" indent="0">
              <a:buFont typeface="Arial" panose="020B0604020202020204" pitchFamily="34" charset="0"/>
              <a:buNone/>
            </a:pPr>
            <a:r>
              <a:rPr lang="en-US" sz="3600" dirty="0">
                <a:latin typeface="Cambria Math" panose="02040503050406030204" pitchFamily="18" charset="0"/>
                <a:ea typeface="Cambria Math" panose="02040503050406030204" pitchFamily="18" charset="0"/>
              </a:rPr>
              <a:t>(Atypical mitoses)(2) +</a:t>
            </a:r>
          </a:p>
          <a:p>
            <a:pPr marL="0" indent="0">
              <a:buFont typeface="Arial" panose="020B0604020202020204" pitchFamily="34" charset="0"/>
              <a:buNone/>
            </a:pPr>
            <a:r>
              <a:rPr lang="en-US" sz="3600" dirty="0">
                <a:latin typeface="Cambria Math" panose="02040503050406030204" pitchFamily="18" charset="0"/>
                <a:ea typeface="Cambria Math" panose="02040503050406030204" pitchFamily="18" charset="0"/>
              </a:rPr>
              <a:t>(Coagulative necrosis)(1)</a:t>
            </a:r>
          </a:p>
        </p:txBody>
      </p:sp>
    </p:spTree>
    <p:extLst>
      <p:ext uri="{BB962C8B-B14F-4D97-AF65-F5344CB8AC3E}">
        <p14:creationId xmlns:p14="http://schemas.microsoft.com/office/powerpoint/2010/main" val="1054014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B6377-B3CB-225C-DD28-54576D555524}"/>
              </a:ext>
            </a:extLst>
          </p:cNvPr>
          <p:cNvSpPr>
            <a:spLocks noGrp="1"/>
          </p:cNvSpPr>
          <p:nvPr>
            <p:ph type="ctrTitle"/>
          </p:nvPr>
        </p:nvSpPr>
        <p:spPr/>
        <p:txBody>
          <a:bodyPr/>
          <a:lstStyle/>
          <a:p>
            <a:r>
              <a:rPr lang="en-US" dirty="0"/>
              <a:t>Challenges in Application</a:t>
            </a:r>
          </a:p>
        </p:txBody>
      </p:sp>
      <p:sp>
        <p:nvSpPr>
          <p:cNvPr id="3" name="Text Placeholder 2">
            <a:extLst>
              <a:ext uri="{FF2B5EF4-FFF2-40B4-BE49-F238E27FC236}">
                <a16:creationId xmlns:a16="http://schemas.microsoft.com/office/drawing/2014/main" id="{4C32D089-C3EC-DDEE-981C-07626E8F918B}"/>
              </a:ext>
            </a:extLst>
          </p:cNvPr>
          <p:cNvSpPr>
            <a:spLocks noGrp="1"/>
          </p:cNvSpPr>
          <p:nvPr>
            <p:ph type="body" sz="quarter" idx="10"/>
          </p:nvPr>
        </p:nvSpPr>
        <p:spPr>
          <a:xfrm>
            <a:off x="781050" y="3057933"/>
            <a:ext cx="16725900" cy="2572845"/>
          </a:xfrm>
        </p:spPr>
        <p:txBody>
          <a:bodyPr/>
          <a:lstStyle/>
          <a:p>
            <a:pPr algn="ctr">
              <a:lnSpc>
                <a:spcPct val="200000"/>
              </a:lnSpc>
            </a:pPr>
            <a:r>
              <a:rPr lang="en-US" sz="4800" dirty="0"/>
              <a:t>Serosal abutment</a:t>
            </a:r>
          </a:p>
          <a:p>
            <a:pPr algn="ctr">
              <a:lnSpc>
                <a:spcPct val="200000"/>
              </a:lnSpc>
            </a:pPr>
            <a:r>
              <a:rPr lang="en-US" sz="4800" dirty="0"/>
              <a:t>Coagulative necrosis</a:t>
            </a:r>
          </a:p>
          <a:p>
            <a:pPr algn="ctr">
              <a:lnSpc>
                <a:spcPct val="200000"/>
              </a:lnSpc>
            </a:pPr>
            <a:r>
              <a:rPr lang="en-US" sz="4800" dirty="0"/>
              <a:t>Recognizing atypical mitoses</a:t>
            </a:r>
          </a:p>
        </p:txBody>
      </p:sp>
    </p:spTree>
    <p:extLst>
      <p:ext uri="{BB962C8B-B14F-4D97-AF65-F5344CB8AC3E}">
        <p14:creationId xmlns:p14="http://schemas.microsoft.com/office/powerpoint/2010/main" val="2120388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81DA44-B556-18B8-073A-0B7A9BB42C03}"/>
              </a:ext>
            </a:extLst>
          </p:cNvPr>
          <p:cNvPicPr>
            <a:picLocks noChangeAspect="1"/>
          </p:cNvPicPr>
          <p:nvPr/>
        </p:nvPicPr>
        <p:blipFill>
          <a:blip r:embed="rId2"/>
          <a:stretch>
            <a:fillRect/>
          </a:stretch>
        </p:blipFill>
        <p:spPr>
          <a:xfrm>
            <a:off x="3830274" y="0"/>
            <a:ext cx="10627452" cy="10287000"/>
          </a:xfrm>
          <a:prstGeom prst="rect">
            <a:avLst/>
          </a:prstGeom>
        </p:spPr>
      </p:pic>
    </p:spTree>
    <p:extLst>
      <p:ext uri="{BB962C8B-B14F-4D97-AF65-F5344CB8AC3E}">
        <p14:creationId xmlns:p14="http://schemas.microsoft.com/office/powerpoint/2010/main" val="2338617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95C7-96E3-66F8-F190-A80AF24FDF40}"/>
              </a:ext>
            </a:extLst>
          </p:cNvPr>
          <p:cNvSpPr>
            <a:spLocks noGrp="1"/>
          </p:cNvSpPr>
          <p:nvPr>
            <p:ph type="ctrTitle"/>
          </p:nvPr>
        </p:nvSpPr>
        <p:spPr/>
        <p:txBody>
          <a:bodyPr/>
          <a:lstStyle/>
          <a:p>
            <a:r>
              <a:rPr lang="en-US" dirty="0"/>
              <a:t>Study Design</a:t>
            </a:r>
          </a:p>
        </p:txBody>
      </p:sp>
      <p:sp>
        <p:nvSpPr>
          <p:cNvPr id="3" name="Text Placeholder 2">
            <a:extLst>
              <a:ext uri="{FF2B5EF4-FFF2-40B4-BE49-F238E27FC236}">
                <a16:creationId xmlns:a16="http://schemas.microsoft.com/office/drawing/2014/main" id="{536E6FEF-E478-0240-8ACC-9DE16DFE8F98}"/>
              </a:ext>
            </a:extLst>
          </p:cNvPr>
          <p:cNvSpPr>
            <a:spLocks noGrp="1"/>
          </p:cNvSpPr>
          <p:nvPr>
            <p:ph type="body" sz="quarter" idx="10"/>
          </p:nvPr>
        </p:nvSpPr>
        <p:spPr/>
        <p:txBody>
          <a:bodyPr/>
          <a:lstStyle/>
          <a:p>
            <a:pPr>
              <a:lnSpc>
                <a:spcPct val="150000"/>
              </a:lnSpc>
            </a:pPr>
            <a:r>
              <a:rPr lang="en-US" sz="4800" dirty="0"/>
              <a:t>Pathologists randomly selected a digital image from The Cancer Genome Atlas and annotate 10-20 mitotic figures with 2 mm</a:t>
            </a:r>
            <a:r>
              <a:rPr lang="en-US" sz="4800" baseline="30000" dirty="0"/>
              <a:t>2</a:t>
            </a:r>
            <a:r>
              <a:rPr lang="en-US" sz="4800" dirty="0"/>
              <a:t> area</a:t>
            </a:r>
          </a:p>
          <a:p>
            <a:pPr>
              <a:lnSpc>
                <a:spcPct val="150000"/>
              </a:lnSpc>
            </a:pPr>
            <a:r>
              <a:rPr lang="en-US" sz="4800" dirty="0"/>
              <a:t>First 1010 submitted mitotic figures used to create an image data set of an individual tile at 40X </a:t>
            </a:r>
          </a:p>
          <a:p>
            <a:pPr>
              <a:lnSpc>
                <a:spcPct val="150000"/>
              </a:lnSpc>
            </a:pPr>
            <a:r>
              <a:rPr lang="en-US" sz="4800" dirty="0"/>
              <a:t>Data set redistributed to all pathologists to review and decide if mitotic figure (binary; yes/no)</a:t>
            </a:r>
          </a:p>
        </p:txBody>
      </p:sp>
    </p:spTree>
    <p:extLst>
      <p:ext uri="{BB962C8B-B14F-4D97-AF65-F5344CB8AC3E}">
        <p14:creationId xmlns:p14="http://schemas.microsoft.com/office/powerpoint/2010/main" val="83625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9B1B5F-6D31-EFDC-4600-3468F21588C4}"/>
              </a:ext>
            </a:extLst>
          </p:cNvPr>
          <p:cNvPicPr>
            <a:picLocks noChangeAspect="1"/>
          </p:cNvPicPr>
          <p:nvPr/>
        </p:nvPicPr>
        <p:blipFill>
          <a:blip r:embed="rId3"/>
          <a:stretch>
            <a:fillRect/>
          </a:stretch>
        </p:blipFill>
        <p:spPr>
          <a:xfrm>
            <a:off x="0" y="1078715"/>
            <a:ext cx="18288000" cy="9380847"/>
          </a:xfrm>
          <a:prstGeom prst="rect">
            <a:avLst/>
          </a:prstGeom>
        </p:spPr>
      </p:pic>
      <p:sp>
        <p:nvSpPr>
          <p:cNvPr id="2" name="TextBox 1">
            <a:extLst>
              <a:ext uri="{FF2B5EF4-FFF2-40B4-BE49-F238E27FC236}">
                <a16:creationId xmlns:a16="http://schemas.microsoft.com/office/drawing/2014/main" id="{9A65D89C-06B6-734C-EC72-C168E8C365F6}"/>
              </a:ext>
            </a:extLst>
          </p:cNvPr>
          <p:cNvSpPr txBox="1"/>
          <p:nvPr/>
        </p:nvSpPr>
        <p:spPr>
          <a:xfrm>
            <a:off x="1" y="240632"/>
            <a:ext cx="18288000" cy="769441"/>
          </a:xfrm>
          <a:prstGeom prst="rect">
            <a:avLst/>
          </a:prstGeom>
          <a:noFill/>
        </p:spPr>
        <p:txBody>
          <a:bodyPr wrap="square" rtlCol="0">
            <a:spAutoFit/>
          </a:bodyPr>
          <a:lstStyle/>
          <a:p>
            <a:pPr algn="ctr"/>
            <a:r>
              <a:rPr lang="en-US" sz="4400" dirty="0"/>
              <a:t>Diversity of the study participants </a:t>
            </a:r>
          </a:p>
        </p:txBody>
      </p:sp>
    </p:spTree>
    <p:extLst>
      <p:ext uri="{BB962C8B-B14F-4D97-AF65-F5344CB8AC3E}">
        <p14:creationId xmlns:p14="http://schemas.microsoft.com/office/powerpoint/2010/main" val="13162110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5DDFE-A716-E873-E8B2-22B823E64CD7}"/>
              </a:ext>
            </a:extLst>
          </p:cNvPr>
          <p:cNvPicPr>
            <a:picLocks noChangeAspect="1"/>
          </p:cNvPicPr>
          <p:nvPr/>
        </p:nvPicPr>
        <p:blipFill>
          <a:blip r:embed="rId2"/>
          <a:stretch>
            <a:fillRect/>
          </a:stretch>
        </p:blipFill>
        <p:spPr>
          <a:xfrm>
            <a:off x="4128387" y="786624"/>
            <a:ext cx="10031225" cy="9916909"/>
          </a:xfrm>
          <a:prstGeom prst="rect">
            <a:avLst/>
          </a:prstGeom>
        </p:spPr>
      </p:pic>
    </p:spTree>
    <p:extLst>
      <p:ext uri="{BB962C8B-B14F-4D97-AF65-F5344CB8AC3E}">
        <p14:creationId xmlns:p14="http://schemas.microsoft.com/office/powerpoint/2010/main" val="3791600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53141-FDF1-9A90-3424-674E13C9098D}"/>
              </a:ext>
            </a:extLst>
          </p:cNvPr>
          <p:cNvPicPr>
            <a:picLocks noChangeAspect="1"/>
          </p:cNvPicPr>
          <p:nvPr/>
        </p:nvPicPr>
        <p:blipFill>
          <a:blip r:embed="rId3"/>
          <a:stretch>
            <a:fillRect/>
          </a:stretch>
        </p:blipFill>
        <p:spPr>
          <a:xfrm>
            <a:off x="0" y="3572426"/>
            <a:ext cx="18288000" cy="8628540"/>
          </a:xfrm>
          <a:prstGeom prst="rect">
            <a:avLst/>
          </a:prstGeom>
        </p:spPr>
      </p:pic>
      <p:sp>
        <p:nvSpPr>
          <p:cNvPr id="4" name="TextBox 3">
            <a:extLst>
              <a:ext uri="{FF2B5EF4-FFF2-40B4-BE49-F238E27FC236}">
                <a16:creationId xmlns:a16="http://schemas.microsoft.com/office/drawing/2014/main" id="{B5CC206C-9893-D110-A49A-7575A16AB5B0}"/>
              </a:ext>
            </a:extLst>
          </p:cNvPr>
          <p:cNvSpPr txBox="1"/>
          <p:nvPr/>
        </p:nvSpPr>
        <p:spPr>
          <a:xfrm>
            <a:off x="10692779" y="1799932"/>
            <a:ext cx="7595221" cy="1200329"/>
          </a:xfrm>
          <a:prstGeom prst="rect">
            <a:avLst/>
          </a:prstGeom>
          <a:noFill/>
        </p:spPr>
        <p:txBody>
          <a:bodyPr wrap="none" rtlCol="0">
            <a:spAutoFit/>
          </a:bodyPr>
          <a:lstStyle/>
          <a:p>
            <a:r>
              <a:rPr lang="en-US" sz="3600" dirty="0"/>
              <a:t>Median agreement rate of pathologists </a:t>
            </a:r>
          </a:p>
          <a:p>
            <a:r>
              <a:rPr lang="en-US" sz="3600" dirty="0"/>
              <a:t>= 80.2% for mitotic figures </a:t>
            </a:r>
          </a:p>
        </p:txBody>
      </p:sp>
      <p:sp>
        <p:nvSpPr>
          <p:cNvPr id="5" name="TextBox 4">
            <a:extLst>
              <a:ext uri="{FF2B5EF4-FFF2-40B4-BE49-F238E27FC236}">
                <a16:creationId xmlns:a16="http://schemas.microsoft.com/office/drawing/2014/main" id="{38F8D612-56F8-28AD-FCEC-7D4354DE17C3}"/>
              </a:ext>
            </a:extLst>
          </p:cNvPr>
          <p:cNvSpPr txBox="1"/>
          <p:nvPr/>
        </p:nvSpPr>
        <p:spPr>
          <a:xfrm>
            <a:off x="1804739" y="1799932"/>
            <a:ext cx="7477688" cy="1200329"/>
          </a:xfrm>
          <a:prstGeom prst="rect">
            <a:avLst/>
          </a:prstGeom>
          <a:noFill/>
        </p:spPr>
        <p:txBody>
          <a:bodyPr wrap="none" rtlCol="0">
            <a:spAutoFit/>
          </a:bodyPr>
          <a:lstStyle/>
          <a:p>
            <a:r>
              <a:rPr lang="en-US" sz="3600" dirty="0"/>
              <a:t>Median agreement rate of 87%</a:t>
            </a:r>
          </a:p>
          <a:p>
            <a:r>
              <a:rPr lang="en-US" sz="3600" dirty="0"/>
              <a:t> for whether an individual tile = mitosis</a:t>
            </a:r>
            <a:endParaRPr lang="en-US" sz="3200" dirty="0"/>
          </a:p>
        </p:txBody>
      </p:sp>
    </p:spTree>
    <p:extLst>
      <p:ext uri="{BB962C8B-B14F-4D97-AF65-F5344CB8AC3E}">
        <p14:creationId xmlns:p14="http://schemas.microsoft.com/office/powerpoint/2010/main" val="104382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10554-9C44-6F13-573F-947E07F72850}"/>
              </a:ext>
            </a:extLst>
          </p:cNvPr>
          <p:cNvPicPr>
            <a:picLocks noChangeAspect="1"/>
          </p:cNvPicPr>
          <p:nvPr/>
        </p:nvPicPr>
        <p:blipFill>
          <a:blip r:embed="rId2"/>
          <a:stretch>
            <a:fillRect/>
          </a:stretch>
        </p:blipFill>
        <p:spPr>
          <a:xfrm>
            <a:off x="0" y="669138"/>
            <a:ext cx="18288000" cy="8948724"/>
          </a:xfrm>
          <a:prstGeom prst="rect">
            <a:avLst/>
          </a:prstGeom>
        </p:spPr>
      </p:pic>
    </p:spTree>
    <p:extLst>
      <p:ext uri="{BB962C8B-B14F-4D97-AF65-F5344CB8AC3E}">
        <p14:creationId xmlns:p14="http://schemas.microsoft.com/office/powerpoint/2010/main" val="2266213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0EF5-DC49-28D2-0DF3-1EC33369A75C}"/>
              </a:ext>
            </a:extLst>
          </p:cNvPr>
          <p:cNvSpPr>
            <a:spLocks noGrp="1"/>
          </p:cNvSpPr>
          <p:nvPr>
            <p:ph type="ctrTitle"/>
          </p:nvPr>
        </p:nvSpPr>
        <p:spPr/>
        <p:txBody>
          <a:bodyPr/>
          <a:lstStyle/>
          <a:p>
            <a:r>
              <a:rPr lang="en-US" dirty="0"/>
              <a:t>“Low grade” leiomyosarcoma</a:t>
            </a:r>
          </a:p>
        </p:txBody>
      </p:sp>
      <p:sp>
        <p:nvSpPr>
          <p:cNvPr id="3" name="Text Placeholder 2">
            <a:extLst>
              <a:ext uri="{FF2B5EF4-FFF2-40B4-BE49-F238E27FC236}">
                <a16:creationId xmlns:a16="http://schemas.microsoft.com/office/drawing/2014/main" id="{D8415EC3-70D9-4A9A-F56D-3383588A905B}"/>
              </a:ext>
            </a:extLst>
          </p:cNvPr>
          <p:cNvSpPr>
            <a:spLocks noGrp="1"/>
          </p:cNvSpPr>
          <p:nvPr>
            <p:ph type="body" sz="quarter" idx="10"/>
          </p:nvPr>
        </p:nvSpPr>
        <p:spPr>
          <a:xfrm>
            <a:off x="0" y="1740308"/>
            <a:ext cx="17545050" cy="6265491"/>
          </a:xfrm>
        </p:spPr>
        <p:txBody>
          <a:bodyPr/>
          <a:lstStyle/>
          <a:p>
            <a:pPr>
              <a:lnSpc>
                <a:spcPct val="150000"/>
              </a:lnSpc>
            </a:pPr>
            <a:r>
              <a:rPr lang="en-US" sz="4800" dirty="0"/>
              <a:t>Recurrent STUMP </a:t>
            </a:r>
            <a:r>
              <a:rPr lang="en-US" sz="4800" dirty="0">
                <a:sym typeface="Wingdings" pitchFamily="2" charset="2"/>
              </a:rPr>
              <a:t> biologically leiomyosarcoma but more indolent behavior that “high grade” LMS</a:t>
            </a:r>
          </a:p>
          <a:p>
            <a:pPr>
              <a:lnSpc>
                <a:spcPct val="150000"/>
              </a:lnSpc>
            </a:pPr>
            <a:r>
              <a:rPr lang="en-US" sz="4800" dirty="0">
                <a:sym typeface="Wingdings" pitchFamily="2" charset="2"/>
              </a:rPr>
              <a:t>	Tend to express ER/PR</a:t>
            </a:r>
          </a:p>
          <a:p>
            <a:pPr>
              <a:lnSpc>
                <a:spcPct val="150000"/>
              </a:lnSpc>
            </a:pPr>
            <a:r>
              <a:rPr lang="en-US" sz="4800" dirty="0">
                <a:sym typeface="Wingdings" pitchFamily="2" charset="2"/>
              </a:rPr>
              <a:t>	Successful treatment with hormonal therapy</a:t>
            </a:r>
          </a:p>
          <a:p>
            <a:pPr>
              <a:lnSpc>
                <a:spcPct val="150000"/>
              </a:lnSpc>
            </a:pPr>
            <a:r>
              <a:rPr lang="en-US" sz="4800" dirty="0"/>
              <a:t>Difficult to identify prospectively [most considered STUMP or (cellular) leiomyoma]</a:t>
            </a:r>
          </a:p>
          <a:p>
            <a:pPr>
              <a:lnSpc>
                <a:spcPct val="150000"/>
              </a:lnSpc>
            </a:pPr>
            <a:endParaRPr lang="en-US" sz="4800" dirty="0">
              <a:sym typeface="Wingdings" pitchFamily="2" charset="2"/>
            </a:endParaRPr>
          </a:p>
          <a:p>
            <a:endParaRPr lang="en-US" dirty="0"/>
          </a:p>
        </p:txBody>
      </p:sp>
    </p:spTree>
    <p:extLst>
      <p:ext uri="{BB962C8B-B14F-4D97-AF65-F5344CB8AC3E}">
        <p14:creationId xmlns:p14="http://schemas.microsoft.com/office/powerpoint/2010/main" val="12498557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3A2E6-2B95-9A35-9579-C2E32208EF74}"/>
              </a:ext>
            </a:extLst>
          </p:cNvPr>
          <p:cNvPicPr>
            <a:picLocks noChangeAspect="1"/>
          </p:cNvPicPr>
          <p:nvPr/>
        </p:nvPicPr>
        <p:blipFill>
          <a:blip r:embed="rId3"/>
          <a:stretch>
            <a:fillRect/>
          </a:stretch>
        </p:blipFill>
        <p:spPr>
          <a:xfrm>
            <a:off x="0" y="714240"/>
            <a:ext cx="18288000" cy="8858520"/>
          </a:xfrm>
          <a:prstGeom prst="rect">
            <a:avLst/>
          </a:prstGeom>
        </p:spPr>
      </p:pic>
    </p:spTree>
    <p:extLst>
      <p:ext uri="{BB962C8B-B14F-4D97-AF65-F5344CB8AC3E}">
        <p14:creationId xmlns:p14="http://schemas.microsoft.com/office/powerpoint/2010/main" val="500063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3B20A-1CD5-AAAB-B672-2E13504EE823}"/>
              </a:ext>
            </a:extLst>
          </p:cNvPr>
          <p:cNvSpPr>
            <a:spLocks noGrp="1"/>
          </p:cNvSpPr>
          <p:nvPr>
            <p:ph type="ctrTitle"/>
          </p:nvPr>
        </p:nvSpPr>
        <p:spPr/>
        <p:txBody>
          <a:bodyPr/>
          <a:lstStyle/>
          <a:p>
            <a:r>
              <a:rPr lang="en-US" dirty="0"/>
              <a:t>Artificial Intelligence</a:t>
            </a:r>
          </a:p>
        </p:txBody>
      </p:sp>
      <p:sp>
        <p:nvSpPr>
          <p:cNvPr id="3" name="Text Placeholder 2">
            <a:extLst>
              <a:ext uri="{FF2B5EF4-FFF2-40B4-BE49-F238E27FC236}">
                <a16:creationId xmlns:a16="http://schemas.microsoft.com/office/drawing/2014/main" id="{54A64ADD-CCBC-FAB3-DEA6-90A84C53B441}"/>
              </a:ext>
            </a:extLst>
          </p:cNvPr>
          <p:cNvSpPr>
            <a:spLocks noGrp="1"/>
          </p:cNvSpPr>
          <p:nvPr>
            <p:ph type="body" sz="quarter" idx="10"/>
          </p:nvPr>
        </p:nvSpPr>
        <p:spPr>
          <a:xfrm>
            <a:off x="0" y="2336038"/>
            <a:ext cx="18288000" cy="6265491"/>
          </a:xfrm>
        </p:spPr>
        <p:txBody>
          <a:bodyPr/>
          <a:lstStyle/>
          <a:p>
            <a:pPr>
              <a:lnSpc>
                <a:spcPct val="200000"/>
              </a:lnSpc>
            </a:pPr>
            <a:r>
              <a:rPr lang="en-US" sz="4800" dirty="0"/>
              <a:t>Improve reproducibility of currently assessed pathologic features</a:t>
            </a:r>
          </a:p>
          <a:p>
            <a:pPr>
              <a:lnSpc>
                <a:spcPct val="200000"/>
              </a:lnSpc>
            </a:pPr>
            <a:r>
              <a:rPr lang="en-US" sz="4800" dirty="0"/>
              <a:t>Identify other prognostically important features that can be routinely assessed</a:t>
            </a:r>
          </a:p>
        </p:txBody>
      </p:sp>
    </p:spTree>
    <p:extLst>
      <p:ext uri="{BB962C8B-B14F-4D97-AF65-F5344CB8AC3E}">
        <p14:creationId xmlns:p14="http://schemas.microsoft.com/office/powerpoint/2010/main" val="2948288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8D9EE-F383-0DBF-17F1-7E9944F39EC2}"/>
              </a:ext>
            </a:extLst>
          </p:cNvPr>
          <p:cNvSpPr>
            <a:spLocks noGrp="1"/>
          </p:cNvSpPr>
          <p:nvPr>
            <p:ph type="ctrTitle"/>
          </p:nvPr>
        </p:nvSpPr>
        <p:spPr/>
        <p:txBody>
          <a:bodyPr/>
          <a:lstStyle/>
          <a:p>
            <a:r>
              <a:rPr lang="en-US" dirty="0"/>
              <a:t>Research Project</a:t>
            </a:r>
          </a:p>
        </p:txBody>
      </p:sp>
      <p:sp>
        <p:nvSpPr>
          <p:cNvPr id="3" name="Text Placeholder 2">
            <a:extLst>
              <a:ext uri="{FF2B5EF4-FFF2-40B4-BE49-F238E27FC236}">
                <a16:creationId xmlns:a16="http://schemas.microsoft.com/office/drawing/2014/main" id="{0CD46867-29BD-51DD-A00D-5A44A65D1018}"/>
              </a:ext>
            </a:extLst>
          </p:cNvPr>
          <p:cNvSpPr>
            <a:spLocks noGrp="1"/>
          </p:cNvSpPr>
          <p:nvPr>
            <p:ph type="body" sz="quarter" idx="10"/>
          </p:nvPr>
        </p:nvSpPr>
        <p:spPr>
          <a:xfrm>
            <a:off x="168442" y="2336038"/>
            <a:ext cx="18119558" cy="6265491"/>
          </a:xfrm>
        </p:spPr>
        <p:txBody>
          <a:bodyPr/>
          <a:lstStyle/>
          <a:p>
            <a:r>
              <a:rPr lang="en-US" sz="3600" b="1" i="0" u="none" strike="noStrike" baseline="0" dirty="0">
                <a:solidFill>
                  <a:srgbClr val="000000"/>
                </a:solidFill>
                <a:latin typeface="Calibri" panose="020F0502020204030204" pitchFamily="34" charset="0"/>
              </a:rPr>
              <a:t>I. Survival Task</a:t>
            </a:r>
            <a:endParaRPr lang="en-US" sz="3600" b="0" i="0" u="none" strike="noStrike" baseline="0" dirty="0">
              <a:solidFill>
                <a:srgbClr val="000000"/>
              </a:solidFill>
              <a:latin typeface="Calibri" panose="020F0502020204030204" pitchFamily="34" charset="0"/>
            </a:endParaRPr>
          </a:p>
          <a:p>
            <a:r>
              <a:rPr lang="en-US" sz="3200" b="0" i="0" u="none" strike="noStrike" baseline="0" dirty="0">
                <a:solidFill>
                  <a:srgbClr val="000000"/>
                </a:solidFill>
                <a:latin typeface="Calibri" panose="020F0502020204030204" pitchFamily="34" charset="0"/>
              </a:rPr>
              <a:t>Develop a </a:t>
            </a:r>
            <a:r>
              <a:rPr lang="en-US" sz="3200" b="1" i="0" u="none" strike="noStrike" baseline="0" dirty="0">
                <a:solidFill>
                  <a:srgbClr val="000000"/>
                </a:solidFill>
                <a:latin typeface="Calibri" panose="020F0502020204030204" pitchFamily="34" charset="0"/>
              </a:rPr>
              <a:t>Deep Learning (DL) </a:t>
            </a:r>
            <a:r>
              <a:rPr lang="en-US" sz="3200" b="0" i="0" u="none" strike="noStrike" baseline="0" dirty="0">
                <a:solidFill>
                  <a:srgbClr val="000000"/>
                </a:solidFill>
                <a:latin typeface="Calibri" panose="020F0502020204030204" pitchFamily="34" charset="0"/>
              </a:rPr>
              <a:t>pipeline that can </a:t>
            </a:r>
            <a:r>
              <a:rPr lang="en-US" sz="3200" b="1" i="0" u="none" strike="noStrike" baseline="0" dirty="0">
                <a:solidFill>
                  <a:srgbClr val="000000"/>
                </a:solidFill>
                <a:latin typeface="Calibri" panose="020F0502020204030204" pitchFamily="34" charset="0"/>
              </a:rPr>
              <a:t>predict </a:t>
            </a:r>
            <a:r>
              <a:rPr lang="en-US" sz="3200" b="0" i="0" u="none" strike="noStrike" baseline="0" dirty="0">
                <a:solidFill>
                  <a:srgbClr val="000000"/>
                </a:solidFill>
                <a:latin typeface="Calibri" panose="020F0502020204030204" pitchFamily="34" charset="0"/>
              </a:rPr>
              <a:t>clinical outcomes of stage I </a:t>
            </a:r>
            <a:r>
              <a:rPr lang="en-US" sz="3200" b="0" i="0" u="none" strike="noStrike" baseline="0" dirty="0" err="1">
                <a:solidFill>
                  <a:srgbClr val="000000"/>
                </a:solidFill>
                <a:latin typeface="Calibri" panose="020F0502020204030204" pitchFamily="34" charset="0"/>
              </a:rPr>
              <a:t>uLMS</a:t>
            </a:r>
            <a:r>
              <a:rPr lang="en-US" sz="3200" b="0" i="0" u="none" strike="noStrike" baseline="0" dirty="0">
                <a:solidFill>
                  <a:srgbClr val="000000"/>
                </a:solidFill>
                <a:latin typeface="Calibri" panose="020F0502020204030204" pitchFamily="34" charset="0"/>
              </a:rPr>
              <a:t> and </a:t>
            </a:r>
            <a:r>
              <a:rPr lang="en-US" sz="3200" b="1" i="0" u="none" strike="noStrike" baseline="0" dirty="0">
                <a:solidFill>
                  <a:srgbClr val="000000"/>
                </a:solidFill>
                <a:latin typeface="Calibri" panose="020F0502020204030204" pitchFamily="34" charset="0"/>
              </a:rPr>
              <a:t>Identify </a:t>
            </a:r>
            <a:r>
              <a:rPr lang="en-US" sz="3200" b="0" i="0" u="none" strike="noStrike" baseline="0" dirty="0">
                <a:solidFill>
                  <a:srgbClr val="000000"/>
                </a:solidFill>
                <a:latin typeface="Calibri" panose="020F0502020204030204" pitchFamily="34" charset="0"/>
              </a:rPr>
              <a:t>morphological </a:t>
            </a:r>
            <a:r>
              <a:rPr lang="en-US" sz="3200" b="0" i="0" u="none" strike="noStrike" baseline="0" dirty="0" err="1">
                <a:solidFill>
                  <a:srgbClr val="000000"/>
                </a:solidFill>
                <a:latin typeface="Calibri" panose="020F0502020204030204" pitchFamily="34" charset="0"/>
              </a:rPr>
              <a:t>uLMS</a:t>
            </a:r>
            <a:r>
              <a:rPr lang="en-US" sz="3200" b="0" i="0" u="none" strike="noStrike" baseline="0" dirty="0">
                <a:solidFill>
                  <a:srgbClr val="000000"/>
                </a:solidFill>
                <a:latin typeface="Calibri" panose="020F0502020204030204" pitchFamily="34" charset="0"/>
              </a:rPr>
              <a:t>-features associated with disease recurrence.</a:t>
            </a:r>
          </a:p>
          <a:p>
            <a:r>
              <a:rPr lang="en-US" sz="3600" b="1" i="0" u="none" strike="noStrike" baseline="0" dirty="0">
                <a:solidFill>
                  <a:srgbClr val="000000"/>
                </a:solidFill>
                <a:latin typeface="Calibri" panose="020F0502020204030204" pitchFamily="34" charset="0"/>
              </a:rPr>
              <a:t>II. Molecular classification Task</a:t>
            </a:r>
            <a:endParaRPr lang="en-US" sz="3600" b="0" i="0" u="none" strike="noStrike" baseline="0" dirty="0">
              <a:solidFill>
                <a:srgbClr val="000000"/>
              </a:solidFill>
              <a:latin typeface="Calibri" panose="020F0502020204030204" pitchFamily="34" charset="0"/>
            </a:endParaRPr>
          </a:p>
          <a:p>
            <a:r>
              <a:rPr lang="en-US" sz="3200" b="0" i="0" u="none" strike="noStrike" baseline="0" dirty="0">
                <a:solidFill>
                  <a:srgbClr val="000000"/>
                </a:solidFill>
                <a:latin typeface="Calibri" panose="020F0502020204030204" pitchFamily="34" charset="0"/>
              </a:rPr>
              <a:t>Develop a DL-pipeline that can predict </a:t>
            </a:r>
            <a:r>
              <a:rPr lang="en-US" sz="3200" b="1" i="0" u="none" strike="noStrike" baseline="0" dirty="0">
                <a:solidFill>
                  <a:srgbClr val="000000"/>
                </a:solidFill>
                <a:latin typeface="Calibri" panose="020F0502020204030204" pitchFamily="34" charset="0"/>
              </a:rPr>
              <a:t>druggable molecular features </a:t>
            </a:r>
            <a:r>
              <a:rPr lang="en-US" sz="3200" b="0" i="0" u="none" strike="noStrike" baseline="0" dirty="0">
                <a:solidFill>
                  <a:srgbClr val="000000"/>
                </a:solidFill>
                <a:latin typeface="Calibri" panose="020F0502020204030204" pitchFamily="34" charset="0"/>
              </a:rPr>
              <a:t>(</a:t>
            </a:r>
            <a:r>
              <a:rPr lang="en-US" sz="3200" b="0" i="0" u="none" strike="noStrike" baseline="0" dirty="0" err="1">
                <a:solidFill>
                  <a:srgbClr val="000000"/>
                </a:solidFill>
                <a:latin typeface="Calibri" panose="020F0502020204030204" pitchFamily="34" charset="0"/>
              </a:rPr>
              <a:t>eg.</a:t>
            </a:r>
            <a:r>
              <a:rPr lang="en-US" sz="3200" b="0" i="0" u="none" strike="noStrike" baseline="0" dirty="0">
                <a:solidFill>
                  <a:srgbClr val="000000"/>
                </a:solidFill>
                <a:latin typeface="Calibri" panose="020F0502020204030204" pitchFamily="34" charset="0"/>
              </a:rPr>
              <a:t> </a:t>
            </a:r>
            <a:r>
              <a:rPr lang="en-US" sz="3200" b="0" i="1" u="none" strike="noStrike" baseline="0" dirty="0">
                <a:solidFill>
                  <a:srgbClr val="000000"/>
                </a:solidFill>
                <a:latin typeface="Calibri" panose="020F0502020204030204" pitchFamily="34" charset="0"/>
              </a:rPr>
              <a:t>TP53/RB1</a:t>
            </a:r>
            <a:r>
              <a:rPr lang="en-US" sz="3200" b="0" i="0" u="none" strike="noStrike" baseline="0" dirty="0">
                <a:solidFill>
                  <a:srgbClr val="000000"/>
                </a:solidFill>
                <a:latin typeface="Calibri" panose="020F0502020204030204" pitchFamily="34" charset="0"/>
              </a:rPr>
              <a:t>status or HRD/BRCA) in </a:t>
            </a:r>
            <a:r>
              <a:rPr lang="en-US" sz="3200" b="0" i="0" u="none" strike="noStrike" baseline="0" dirty="0" err="1">
                <a:solidFill>
                  <a:srgbClr val="000000"/>
                </a:solidFill>
                <a:latin typeface="Calibri" panose="020F0502020204030204" pitchFamily="34" charset="0"/>
              </a:rPr>
              <a:t>uLMS</a:t>
            </a:r>
            <a:r>
              <a:rPr lang="en-US" sz="3200" b="0" i="0" u="none" strike="noStrike" baseline="0" dirty="0">
                <a:solidFill>
                  <a:srgbClr val="000000"/>
                </a:solidFill>
                <a:latin typeface="Calibri" panose="020F0502020204030204" pitchFamily="34" charset="0"/>
              </a:rPr>
              <a:t> and </a:t>
            </a:r>
            <a:r>
              <a:rPr lang="en-US" sz="3200" b="1" i="0" u="none" strike="noStrike" baseline="0" dirty="0">
                <a:solidFill>
                  <a:srgbClr val="000000"/>
                </a:solidFill>
                <a:latin typeface="Calibri" panose="020F0502020204030204" pitchFamily="34" charset="0"/>
              </a:rPr>
              <a:t>identify </a:t>
            </a:r>
            <a:r>
              <a:rPr lang="en-US" sz="3200" b="0" i="0" u="none" strike="noStrike" baseline="0" dirty="0">
                <a:solidFill>
                  <a:srgbClr val="000000"/>
                </a:solidFill>
                <a:latin typeface="Calibri" panose="020F0502020204030204" pitchFamily="34" charset="0"/>
              </a:rPr>
              <a:t>morphological </a:t>
            </a:r>
            <a:r>
              <a:rPr lang="en-US" sz="3200" b="0" i="0" u="none" strike="noStrike" baseline="0" dirty="0" err="1">
                <a:solidFill>
                  <a:srgbClr val="000000"/>
                </a:solidFill>
                <a:latin typeface="Calibri" panose="020F0502020204030204" pitchFamily="34" charset="0"/>
              </a:rPr>
              <a:t>uLMS</a:t>
            </a:r>
            <a:r>
              <a:rPr lang="en-US" sz="3200" b="0" i="0" u="none" strike="noStrike" baseline="0" dirty="0">
                <a:solidFill>
                  <a:srgbClr val="000000"/>
                </a:solidFill>
                <a:latin typeface="Calibri" panose="020F0502020204030204" pitchFamily="34" charset="0"/>
              </a:rPr>
              <a:t>-features associated with molecular alterations. </a:t>
            </a:r>
          </a:p>
          <a:p>
            <a:r>
              <a:rPr lang="en-US" sz="3600" b="1" i="0" u="none" strike="noStrike" baseline="0" dirty="0">
                <a:solidFill>
                  <a:srgbClr val="000000"/>
                </a:solidFill>
                <a:latin typeface="Calibri" panose="020F0502020204030204" pitchFamily="34" charset="0"/>
              </a:rPr>
              <a:t>III. Diagnostic classification Task</a:t>
            </a:r>
            <a:endParaRPr lang="en-US" sz="3600" b="0" i="0" u="none" strike="noStrike" baseline="0" dirty="0">
              <a:solidFill>
                <a:srgbClr val="000000"/>
              </a:solidFill>
              <a:latin typeface="Calibri" panose="020F0502020204030204" pitchFamily="34" charset="0"/>
            </a:endParaRPr>
          </a:p>
          <a:p>
            <a:r>
              <a:rPr lang="en-US" sz="3200" b="0" i="0" u="none" strike="noStrike" baseline="0" dirty="0">
                <a:solidFill>
                  <a:srgbClr val="000000"/>
                </a:solidFill>
                <a:latin typeface="Calibri" panose="020F0502020204030204" pitchFamily="34" charset="0"/>
              </a:rPr>
              <a:t>Develop a </a:t>
            </a:r>
            <a:r>
              <a:rPr lang="en-US" sz="3200" b="1" i="0" u="none" strike="noStrike" baseline="0" dirty="0">
                <a:solidFill>
                  <a:srgbClr val="000000"/>
                </a:solidFill>
                <a:latin typeface="Calibri" panose="020F0502020204030204" pitchFamily="34" charset="0"/>
              </a:rPr>
              <a:t>DL-pipeline </a:t>
            </a:r>
            <a:r>
              <a:rPr lang="en-US" sz="3200" b="0" i="0" u="none" strike="noStrike" baseline="0" dirty="0">
                <a:solidFill>
                  <a:srgbClr val="000000"/>
                </a:solidFill>
                <a:latin typeface="Calibri" panose="020F0502020204030204" pitchFamily="34" charset="0"/>
              </a:rPr>
              <a:t>that can reliably distinguish </a:t>
            </a:r>
            <a:r>
              <a:rPr lang="en-US" sz="3200" b="0" i="0" u="none" strike="noStrike" baseline="0" dirty="0" err="1">
                <a:solidFill>
                  <a:srgbClr val="000000"/>
                </a:solidFill>
                <a:latin typeface="Calibri" panose="020F0502020204030204" pitchFamily="34" charset="0"/>
              </a:rPr>
              <a:t>uLMS</a:t>
            </a:r>
            <a:r>
              <a:rPr lang="en-US" sz="3200" b="0" i="0" u="none" strike="noStrike" baseline="0" dirty="0">
                <a:solidFill>
                  <a:srgbClr val="000000"/>
                </a:solidFill>
                <a:latin typeface="Calibri" panose="020F0502020204030204" pitchFamily="34" charset="0"/>
              </a:rPr>
              <a:t> from </a:t>
            </a:r>
            <a:r>
              <a:rPr lang="en-US" sz="3200" b="1" i="0" u="none" strike="noStrike" baseline="0" dirty="0">
                <a:solidFill>
                  <a:srgbClr val="000000"/>
                </a:solidFill>
                <a:latin typeface="Calibri" panose="020F0502020204030204" pitchFamily="34" charset="0"/>
              </a:rPr>
              <a:t>benign counterpart </a:t>
            </a:r>
            <a:r>
              <a:rPr lang="en-US" sz="3200" b="0" i="0" u="none" strike="noStrike" baseline="0" dirty="0">
                <a:solidFill>
                  <a:srgbClr val="000000"/>
                </a:solidFill>
                <a:latin typeface="Calibri" panose="020F0502020204030204" pitchFamily="34" charset="0"/>
              </a:rPr>
              <a:t>(leiomyoma variants).</a:t>
            </a:r>
          </a:p>
        </p:txBody>
      </p:sp>
    </p:spTree>
    <p:extLst>
      <p:ext uri="{BB962C8B-B14F-4D97-AF65-F5344CB8AC3E}">
        <p14:creationId xmlns:p14="http://schemas.microsoft.com/office/powerpoint/2010/main" val="31123812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map of the world with red stars&#10;&#10;Description automatically generated">
            <a:extLst>
              <a:ext uri="{FF2B5EF4-FFF2-40B4-BE49-F238E27FC236}">
                <a16:creationId xmlns:a16="http://schemas.microsoft.com/office/drawing/2014/main" id="{8A03AF1A-6323-71EE-972B-15D3287E0810}"/>
              </a:ext>
            </a:extLst>
          </p:cNvPr>
          <p:cNvPicPr>
            <a:picLocks noChangeAspect="1"/>
          </p:cNvPicPr>
          <p:nvPr/>
        </p:nvPicPr>
        <p:blipFill>
          <a:blip r:embed="rId2"/>
          <a:stretch>
            <a:fillRect/>
          </a:stretch>
        </p:blipFill>
        <p:spPr>
          <a:xfrm>
            <a:off x="3410623" y="685800"/>
            <a:ext cx="11466754" cy="8915400"/>
          </a:xfrm>
          <a:prstGeom prst="rect">
            <a:avLst/>
          </a:prstGeom>
        </p:spPr>
      </p:pic>
    </p:spTree>
    <p:extLst>
      <p:ext uri="{BB962C8B-B14F-4D97-AF65-F5344CB8AC3E}">
        <p14:creationId xmlns:p14="http://schemas.microsoft.com/office/powerpoint/2010/main" val="3985308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8ED6F4-453B-6C7E-A781-11E4708B40FE}"/>
              </a:ext>
            </a:extLst>
          </p:cNvPr>
          <p:cNvPicPr>
            <a:picLocks noChangeAspect="1"/>
          </p:cNvPicPr>
          <p:nvPr/>
        </p:nvPicPr>
        <p:blipFill>
          <a:blip r:embed="rId2"/>
          <a:stretch>
            <a:fillRect/>
          </a:stretch>
        </p:blipFill>
        <p:spPr>
          <a:xfrm>
            <a:off x="3465400" y="685800"/>
            <a:ext cx="11357199" cy="8915400"/>
          </a:xfrm>
          <a:prstGeom prst="rect">
            <a:avLst/>
          </a:prstGeom>
        </p:spPr>
      </p:pic>
    </p:spTree>
    <p:extLst>
      <p:ext uri="{BB962C8B-B14F-4D97-AF65-F5344CB8AC3E}">
        <p14:creationId xmlns:p14="http://schemas.microsoft.com/office/powerpoint/2010/main" val="2511332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1D6CE5-9778-6413-7D66-2BE420B53D0A}"/>
              </a:ext>
            </a:extLst>
          </p:cNvPr>
          <p:cNvPicPr>
            <a:picLocks noChangeAspect="1"/>
          </p:cNvPicPr>
          <p:nvPr/>
        </p:nvPicPr>
        <p:blipFill>
          <a:blip r:embed="rId2"/>
          <a:stretch>
            <a:fillRect/>
          </a:stretch>
        </p:blipFill>
        <p:spPr>
          <a:xfrm>
            <a:off x="3465400" y="685800"/>
            <a:ext cx="11357199" cy="8915400"/>
          </a:xfrm>
          <a:prstGeom prst="rect">
            <a:avLst/>
          </a:prstGeom>
        </p:spPr>
      </p:pic>
    </p:spTree>
    <p:extLst>
      <p:ext uri="{BB962C8B-B14F-4D97-AF65-F5344CB8AC3E}">
        <p14:creationId xmlns:p14="http://schemas.microsoft.com/office/powerpoint/2010/main" val="28529843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0C68EC-0228-EC28-AEE8-328C69053479}"/>
              </a:ext>
            </a:extLst>
          </p:cNvPr>
          <p:cNvPicPr>
            <a:picLocks noChangeAspect="1"/>
          </p:cNvPicPr>
          <p:nvPr/>
        </p:nvPicPr>
        <p:blipFill>
          <a:blip r:embed="rId2"/>
          <a:stretch>
            <a:fillRect/>
          </a:stretch>
        </p:blipFill>
        <p:spPr>
          <a:xfrm>
            <a:off x="3465400" y="685800"/>
            <a:ext cx="11357199" cy="8915400"/>
          </a:xfrm>
          <a:prstGeom prst="rect">
            <a:avLst/>
          </a:prstGeom>
        </p:spPr>
      </p:pic>
      <p:sp>
        <p:nvSpPr>
          <p:cNvPr id="2" name="Rectangle 1">
            <a:extLst>
              <a:ext uri="{FF2B5EF4-FFF2-40B4-BE49-F238E27FC236}">
                <a16:creationId xmlns:a16="http://schemas.microsoft.com/office/drawing/2014/main" id="{F1C34ADB-6AAD-6303-07B8-AD86088B8CF9}"/>
              </a:ext>
            </a:extLst>
          </p:cNvPr>
          <p:cNvSpPr/>
          <p:nvPr/>
        </p:nvSpPr>
        <p:spPr>
          <a:xfrm>
            <a:off x="9673389" y="4379495"/>
            <a:ext cx="3031958" cy="312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96220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509A-17B1-FEB3-621F-594361287AA7}"/>
              </a:ext>
            </a:extLst>
          </p:cNvPr>
          <p:cNvSpPr>
            <a:spLocks noGrp="1"/>
          </p:cNvSpPr>
          <p:nvPr>
            <p:ph type="ctrTitle"/>
          </p:nvPr>
        </p:nvSpPr>
        <p:spPr/>
        <p:txBody>
          <a:bodyPr/>
          <a:lstStyle/>
          <a:p>
            <a:r>
              <a:rPr lang="en-US" dirty="0"/>
              <a:t>Conclusions</a:t>
            </a:r>
          </a:p>
        </p:txBody>
      </p:sp>
      <p:sp>
        <p:nvSpPr>
          <p:cNvPr id="3" name="Text Placeholder 2">
            <a:extLst>
              <a:ext uri="{FF2B5EF4-FFF2-40B4-BE49-F238E27FC236}">
                <a16:creationId xmlns:a16="http://schemas.microsoft.com/office/drawing/2014/main" id="{38423E73-C112-B81E-8C48-17511E8DC17F}"/>
              </a:ext>
            </a:extLst>
          </p:cNvPr>
          <p:cNvSpPr>
            <a:spLocks noGrp="1"/>
          </p:cNvSpPr>
          <p:nvPr>
            <p:ph type="body" sz="quarter" idx="10"/>
          </p:nvPr>
        </p:nvSpPr>
        <p:spPr>
          <a:xfrm>
            <a:off x="0" y="2408228"/>
            <a:ext cx="18287999" cy="6265491"/>
          </a:xfrm>
        </p:spPr>
        <p:txBody>
          <a:bodyPr>
            <a:normAutofit fontScale="85000" lnSpcReduction="20000"/>
          </a:bodyPr>
          <a:lstStyle/>
          <a:p>
            <a:pPr>
              <a:lnSpc>
                <a:spcPct val="200000"/>
              </a:lnSpc>
            </a:pPr>
            <a:r>
              <a:rPr lang="en-US" sz="4800" dirty="0"/>
              <a:t>Leiomyosarcomas can be stratified into “low” and “high” grade</a:t>
            </a:r>
          </a:p>
          <a:p>
            <a:pPr>
              <a:lnSpc>
                <a:spcPct val="200000"/>
              </a:lnSpc>
            </a:pPr>
            <a:r>
              <a:rPr lang="en-US" sz="4800" dirty="0"/>
              <a:t>Novel risk stratification for “high” grade tumors to predict patient outcome in stage I disease</a:t>
            </a:r>
          </a:p>
          <a:p>
            <a:pPr>
              <a:lnSpc>
                <a:spcPct val="200000"/>
              </a:lnSpc>
            </a:pPr>
            <a:r>
              <a:rPr lang="en-US" sz="4800" dirty="0"/>
              <a:t>Role of Artificial Intelligence to help guide diagnosis, prognosis and clinical management</a:t>
            </a:r>
          </a:p>
        </p:txBody>
      </p:sp>
    </p:spTree>
    <p:extLst>
      <p:ext uri="{BB962C8B-B14F-4D97-AF65-F5344CB8AC3E}">
        <p14:creationId xmlns:p14="http://schemas.microsoft.com/office/powerpoint/2010/main" val="6450499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a:t>obrigadA</a:t>
            </a:r>
            <a:r>
              <a:rPr lang="pt-BR" dirty="0"/>
              <a:t>!</a:t>
            </a:r>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214018" y="6057900"/>
            <a:ext cx="7859964" cy="620938"/>
          </a:xfrm>
          <a:prstGeom prst="rect">
            <a:avLst/>
          </a:prstGeom>
        </p:spPr>
      </p:pic>
    </p:spTree>
    <p:extLst>
      <p:ext uri="{BB962C8B-B14F-4D97-AF65-F5344CB8AC3E}">
        <p14:creationId xmlns:p14="http://schemas.microsoft.com/office/powerpoint/2010/main" val="2877352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20E8-5FEF-6D42-A78D-6D360B2A8FAA}"/>
              </a:ext>
            </a:extLst>
          </p:cNvPr>
          <p:cNvSpPr>
            <a:spLocks noGrp="1"/>
          </p:cNvSpPr>
          <p:nvPr>
            <p:ph type="ctrTitle"/>
          </p:nvPr>
        </p:nvSpPr>
        <p:spPr>
          <a:xfrm>
            <a:off x="0" y="187293"/>
            <a:ext cx="12681284" cy="1216131"/>
          </a:xfrm>
        </p:spPr>
        <p:txBody>
          <a:bodyPr/>
          <a:lstStyle/>
          <a:p>
            <a:r>
              <a:rPr lang="en-US" sz="6000" dirty="0"/>
              <a:t>STUMP </a:t>
            </a:r>
            <a:r>
              <a:rPr lang="en-US" sz="6000" dirty="0">
                <a:sym typeface="Wingdings" pitchFamily="2" charset="2"/>
              </a:rPr>
              <a:t></a:t>
            </a:r>
            <a:r>
              <a:rPr lang="en-US" sz="6000" dirty="0"/>
              <a:t>“Low-grade” leiomyosarcoma</a:t>
            </a:r>
          </a:p>
        </p:txBody>
      </p:sp>
      <p:sp>
        <p:nvSpPr>
          <p:cNvPr id="3" name="Text Placeholder 2">
            <a:extLst>
              <a:ext uri="{FF2B5EF4-FFF2-40B4-BE49-F238E27FC236}">
                <a16:creationId xmlns:a16="http://schemas.microsoft.com/office/drawing/2014/main" id="{817993D9-1B15-B0E6-0943-17F44F18465B}"/>
              </a:ext>
            </a:extLst>
          </p:cNvPr>
          <p:cNvSpPr>
            <a:spLocks noGrp="1"/>
          </p:cNvSpPr>
          <p:nvPr>
            <p:ph type="body" sz="quarter" idx="10"/>
          </p:nvPr>
        </p:nvSpPr>
        <p:spPr>
          <a:xfrm>
            <a:off x="0" y="2010754"/>
            <a:ext cx="18288000" cy="6265491"/>
          </a:xfrm>
        </p:spPr>
        <p:txBody>
          <a:bodyPr/>
          <a:lstStyle/>
          <a:p>
            <a:pPr>
              <a:lnSpc>
                <a:spcPct val="100000"/>
              </a:lnSpc>
            </a:pPr>
            <a:r>
              <a:rPr lang="en-US" sz="4400" b="0" i="0" dirty="0">
                <a:solidFill>
                  <a:srgbClr val="212121"/>
                </a:solidFill>
                <a:effectLst/>
                <a:latin typeface="system-ui"/>
              </a:rPr>
              <a:t>27 consecutive patients</a:t>
            </a:r>
          </a:p>
          <a:p>
            <a:pPr>
              <a:lnSpc>
                <a:spcPct val="100000"/>
              </a:lnSpc>
            </a:pPr>
            <a:r>
              <a:rPr lang="en-US" sz="4400" b="0" i="0" dirty="0">
                <a:solidFill>
                  <a:srgbClr val="212121"/>
                </a:solidFill>
                <a:effectLst/>
                <a:latin typeface="system-ui"/>
              </a:rPr>
              <a:t>Median age at diagnosis was 43 years</a:t>
            </a:r>
          </a:p>
          <a:p>
            <a:pPr>
              <a:lnSpc>
                <a:spcPct val="100000"/>
              </a:lnSpc>
            </a:pPr>
            <a:r>
              <a:rPr lang="en-US" sz="4400" b="0" i="0" dirty="0">
                <a:solidFill>
                  <a:srgbClr val="212121"/>
                </a:solidFill>
                <a:effectLst/>
                <a:latin typeface="system-ui"/>
              </a:rPr>
              <a:t>Stage was IA-IB in more than 70% of patients</a:t>
            </a:r>
          </a:p>
          <a:p>
            <a:pPr>
              <a:lnSpc>
                <a:spcPct val="100000"/>
              </a:lnSpc>
            </a:pPr>
            <a:r>
              <a:rPr lang="en-US" sz="4400" b="0" i="0" dirty="0">
                <a:solidFill>
                  <a:srgbClr val="212121"/>
                </a:solidFill>
                <a:effectLst/>
                <a:latin typeface="system-ui"/>
              </a:rPr>
              <a:t>In these patients, median time to relapse was 62 months </a:t>
            </a:r>
          </a:p>
          <a:p>
            <a:pPr>
              <a:lnSpc>
                <a:spcPct val="100000"/>
              </a:lnSpc>
            </a:pPr>
            <a:r>
              <a:rPr lang="en-US" sz="4400" b="0" i="0" dirty="0">
                <a:solidFill>
                  <a:srgbClr val="212121"/>
                </a:solidFill>
                <a:effectLst/>
                <a:latin typeface="system-ui"/>
              </a:rPr>
              <a:t>Sites of first relapses were mostly pelvis and peritoneum (76%) </a:t>
            </a:r>
          </a:p>
          <a:p>
            <a:pPr>
              <a:lnSpc>
                <a:spcPct val="100000"/>
              </a:lnSpc>
            </a:pPr>
            <a:r>
              <a:rPr lang="en-US" sz="4400" b="0" i="0" dirty="0">
                <a:solidFill>
                  <a:srgbClr val="212121"/>
                </a:solidFill>
                <a:effectLst/>
                <a:latin typeface="system-ui"/>
              </a:rPr>
              <a:t>After a median follow-up of 49 months, 14 patients (52%) had a partial response while 10 (37%) had a minor response or stable disease</a:t>
            </a:r>
            <a:endParaRPr lang="en-US" sz="4400" dirty="0"/>
          </a:p>
        </p:txBody>
      </p:sp>
      <p:sp>
        <p:nvSpPr>
          <p:cNvPr id="4" name="TextBox 3">
            <a:extLst>
              <a:ext uri="{FF2B5EF4-FFF2-40B4-BE49-F238E27FC236}">
                <a16:creationId xmlns:a16="http://schemas.microsoft.com/office/drawing/2014/main" id="{6BB54748-8E1F-CC78-7D03-CB8D5A617F43}"/>
              </a:ext>
            </a:extLst>
          </p:cNvPr>
          <p:cNvSpPr txBox="1"/>
          <p:nvPr/>
        </p:nvSpPr>
        <p:spPr>
          <a:xfrm>
            <a:off x="7435515" y="8951496"/>
            <a:ext cx="9204379" cy="523220"/>
          </a:xfrm>
          <a:prstGeom prst="rect">
            <a:avLst/>
          </a:prstGeom>
          <a:noFill/>
        </p:spPr>
        <p:txBody>
          <a:bodyPr wrap="none" rtlCol="0">
            <a:spAutoFit/>
          </a:bodyPr>
          <a:lstStyle/>
          <a:p>
            <a:r>
              <a:rPr lang="en-US" sz="2800" b="0" i="0" dirty="0">
                <a:solidFill>
                  <a:srgbClr val="212121"/>
                </a:solidFill>
                <a:effectLst/>
                <a:latin typeface="system-ui"/>
              </a:rPr>
              <a:t>Sanfilippo R  Clin Cancer Res. 2023 Nov 14;29(22):4679-4684.</a:t>
            </a:r>
            <a:endParaRPr lang="en-US" sz="2800" dirty="0"/>
          </a:p>
        </p:txBody>
      </p:sp>
    </p:spTree>
    <p:extLst>
      <p:ext uri="{BB962C8B-B14F-4D97-AF65-F5344CB8AC3E}">
        <p14:creationId xmlns:p14="http://schemas.microsoft.com/office/powerpoint/2010/main" val="1164792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3109679E-6D9F-4698-97CC-D4FF02A624D9}"/>
              </a:ext>
            </a:extLst>
          </p:cNvPr>
          <p:cNvSpPr>
            <a:spLocks noGrp="1" noChangeArrowheads="1"/>
          </p:cNvSpPr>
          <p:nvPr>
            <p:ph type="title" idx="4294967295"/>
          </p:nvPr>
        </p:nvSpPr>
        <p:spPr>
          <a:xfrm>
            <a:off x="0" y="0"/>
            <a:ext cx="18288000" cy="1714500"/>
          </a:xfrm>
          <a:solidFill>
            <a:schemeClr val="accent5">
              <a:lumMod val="20000"/>
              <a:lumOff val="80000"/>
            </a:schemeClr>
          </a:solidFill>
        </p:spPr>
        <p:txBody>
          <a:bodyPr>
            <a:normAutofit fontScale="90000"/>
          </a:bodyPr>
          <a:lstStyle/>
          <a:p>
            <a:pPr eaLnBrk="1" hangingPunct="1"/>
            <a:r>
              <a:rPr lang="en-US" altLang="en-US" sz="6000" dirty="0">
                <a:latin typeface="Arial" panose="020B0604020202020204" pitchFamily="34" charset="0"/>
                <a:cs typeface="Arial" panose="020B0604020202020204" pitchFamily="34" charset="0"/>
              </a:rPr>
              <a:t>Smooth Muscle Tumor of Uncertain Malignant Potential (STUMP)</a:t>
            </a:r>
          </a:p>
        </p:txBody>
      </p:sp>
      <p:sp>
        <p:nvSpPr>
          <p:cNvPr id="43011" name="Rectangle 3">
            <a:extLst>
              <a:ext uri="{FF2B5EF4-FFF2-40B4-BE49-F238E27FC236}">
                <a16:creationId xmlns:a16="http://schemas.microsoft.com/office/drawing/2014/main" id="{5A92CD97-443B-4DED-AC59-D3B864A20AB7}"/>
              </a:ext>
            </a:extLst>
          </p:cNvPr>
          <p:cNvSpPr>
            <a:spLocks noGrp="1" noChangeArrowheads="1"/>
          </p:cNvSpPr>
          <p:nvPr>
            <p:ph type="body" idx="4294967295"/>
          </p:nvPr>
        </p:nvSpPr>
        <p:spPr>
          <a:xfrm>
            <a:off x="0" y="1714500"/>
            <a:ext cx="18288000" cy="8572500"/>
          </a:xfrm>
        </p:spPr>
        <p:txBody>
          <a:bodyPr>
            <a:normAutofit/>
          </a:bodyPr>
          <a:lstStyle/>
          <a:p>
            <a:pPr lvl="1" eaLnBrk="1" hangingPunct="1">
              <a:lnSpc>
                <a:spcPct val="80000"/>
              </a:lnSpc>
              <a:spcBef>
                <a:spcPct val="0"/>
              </a:spcBef>
            </a:pPr>
            <a:endParaRPr lang="en-US" altLang="en-US" dirty="0">
              <a:latin typeface="Arial" panose="020B0604020202020204" pitchFamily="34" charset="0"/>
              <a:cs typeface="Arial" panose="020B0604020202020204" pitchFamily="34" charset="0"/>
            </a:endParaRPr>
          </a:p>
          <a:p>
            <a:pPr eaLnBrk="1" hangingPunct="1">
              <a:lnSpc>
                <a:spcPct val="80000"/>
              </a:lnSpc>
              <a:spcBef>
                <a:spcPct val="0"/>
              </a:spcBef>
            </a:pPr>
            <a:r>
              <a:rPr lang="en-US" altLang="en-US" sz="4200" dirty="0">
                <a:latin typeface="Arial" panose="020B0604020202020204" pitchFamily="34" charset="0"/>
                <a:cs typeface="Arial" panose="020B0604020202020204" pitchFamily="34" charset="0"/>
              </a:rPr>
              <a:t>Tumors with atypia, without necrosis, and </a:t>
            </a:r>
            <a:r>
              <a:rPr lang="en-US" altLang="en-US" sz="4200" b="1" i="1" dirty="0">
                <a:latin typeface="Arial" panose="020B0604020202020204" pitchFamily="34" charset="0"/>
                <a:cs typeface="Arial" panose="020B0604020202020204" pitchFamily="34" charset="0"/>
              </a:rPr>
              <a:t>sub-diagnostic</a:t>
            </a:r>
            <a:r>
              <a:rPr lang="en-US" altLang="en-US" sz="4200" dirty="0">
                <a:latin typeface="Arial" panose="020B0604020202020204" pitchFamily="34" charset="0"/>
                <a:cs typeface="Arial" panose="020B0604020202020204" pitchFamily="34" charset="0"/>
              </a:rPr>
              <a:t> mitotic activity (6 to 9/10HPF) </a:t>
            </a:r>
            <a:r>
              <a:rPr lang="en-US" altLang="en-US" sz="4200" i="1" u="sng" dirty="0">
                <a:latin typeface="Arial" panose="020B0604020202020204" pitchFamily="34" charset="0"/>
                <a:cs typeface="Arial" panose="020B0604020202020204" pitchFamily="34" charset="0"/>
              </a:rPr>
              <a:t>OR atypical mitotic figures with any mitotic activity</a:t>
            </a:r>
          </a:p>
          <a:p>
            <a:pPr eaLnBrk="1" hangingPunct="1">
              <a:lnSpc>
                <a:spcPct val="80000"/>
              </a:lnSpc>
              <a:spcBef>
                <a:spcPct val="0"/>
              </a:spcBef>
            </a:pPr>
            <a:endParaRPr lang="en-US" altLang="en-US" sz="4200" dirty="0">
              <a:latin typeface="Arial" panose="020B0604020202020204" pitchFamily="34" charset="0"/>
              <a:cs typeface="Arial" panose="020B0604020202020204" pitchFamily="34" charset="0"/>
            </a:endParaRPr>
          </a:p>
          <a:p>
            <a:pPr>
              <a:lnSpc>
                <a:spcPct val="80000"/>
              </a:lnSpc>
              <a:spcBef>
                <a:spcPct val="0"/>
              </a:spcBef>
            </a:pPr>
            <a:r>
              <a:rPr lang="en-US" altLang="en-US" sz="4200" dirty="0">
                <a:latin typeface="Arial" panose="020B0604020202020204" pitchFamily="34" charset="0"/>
                <a:cs typeface="Arial" panose="020B0604020202020204" pitchFamily="34" charset="0"/>
              </a:rPr>
              <a:t>Tumors with tumor cell necrosis but no other features</a:t>
            </a:r>
          </a:p>
          <a:p>
            <a:pPr marL="0" indent="0">
              <a:lnSpc>
                <a:spcPct val="80000"/>
              </a:lnSpc>
              <a:spcBef>
                <a:spcPct val="0"/>
              </a:spcBef>
              <a:buNone/>
            </a:pPr>
            <a:endParaRPr lang="en-US" altLang="en-US" sz="4200" dirty="0">
              <a:latin typeface="Arial" panose="020B0604020202020204" pitchFamily="34" charset="0"/>
              <a:cs typeface="Arial" panose="020B0604020202020204" pitchFamily="34" charset="0"/>
            </a:endParaRPr>
          </a:p>
          <a:p>
            <a:pPr eaLnBrk="1" hangingPunct="1">
              <a:lnSpc>
                <a:spcPct val="80000"/>
              </a:lnSpc>
              <a:spcBef>
                <a:spcPct val="0"/>
              </a:spcBef>
            </a:pPr>
            <a:r>
              <a:rPr lang="en-US" altLang="en-US" sz="4200" dirty="0">
                <a:latin typeface="Arial" panose="020B0604020202020204" pitchFamily="34" charset="0"/>
                <a:cs typeface="Arial" panose="020B0604020202020204" pitchFamily="34" charset="0"/>
              </a:rPr>
              <a:t>Tumors without atypia or necrosis, but </a:t>
            </a:r>
            <a:r>
              <a:rPr lang="en-US" altLang="en-US" sz="4200" b="1" i="1" dirty="0">
                <a:latin typeface="Arial" panose="020B0604020202020204" pitchFamily="34" charset="0"/>
                <a:cs typeface="Arial" panose="020B0604020202020204" pitchFamily="34" charset="0"/>
              </a:rPr>
              <a:t>very high mitotic activity </a:t>
            </a:r>
            <a:r>
              <a:rPr lang="en-US" altLang="en-US" sz="4200" dirty="0">
                <a:latin typeface="Arial" panose="020B0604020202020204" pitchFamily="34" charset="0"/>
                <a:cs typeface="Arial" panose="020B0604020202020204" pitchFamily="34" charset="0"/>
              </a:rPr>
              <a:t>(&gt;15 </a:t>
            </a:r>
            <a:r>
              <a:rPr lang="en-US" altLang="en-US" sz="4200" dirty="0" err="1">
                <a:latin typeface="Arial" panose="020B0604020202020204" pitchFamily="34" charset="0"/>
                <a:cs typeface="Arial" panose="020B0604020202020204" pitchFamily="34" charset="0"/>
              </a:rPr>
              <a:t>mits</a:t>
            </a:r>
            <a:r>
              <a:rPr lang="en-US" altLang="en-US" sz="4200" dirty="0">
                <a:latin typeface="Arial" panose="020B0604020202020204" pitchFamily="34" charset="0"/>
                <a:cs typeface="Arial" panose="020B0604020202020204" pitchFamily="34" charset="0"/>
              </a:rPr>
              <a:t>/10HPF)</a:t>
            </a:r>
          </a:p>
          <a:p>
            <a:pPr>
              <a:lnSpc>
                <a:spcPct val="80000"/>
              </a:lnSpc>
              <a:spcBef>
                <a:spcPct val="0"/>
              </a:spcBef>
            </a:pPr>
            <a:endParaRPr lang="en-US" altLang="en-US" sz="4200" dirty="0">
              <a:latin typeface="Arial" panose="020B0604020202020204" pitchFamily="34" charset="0"/>
              <a:cs typeface="Arial" panose="020B0604020202020204" pitchFamily="34" charset="0"/>
            </a:endParaRPr>
          </a:p>
          <a:p>
            <a:pPr>
              <a:lnSpc>
                <a:spcPct val="80000"/>
              </a:lnSpc>
              <a:spcBef>
                <a:spcPct val="0"/>
              </a:spcBef>
            </a:pPr>
            <a:r>
              <a:rPr lang="en-US" altLang="en-US" sz="4200" dirty="0">
                <a:latin typeface="Arial" panose="020B0604020202020204" pitchFamily="34" charset="0"/>
                <a:cs typeface="Arial" panose="020B0604020202020204" pitchFamily="34" charset="0"/>
              </a:rPr>
              <a:t>Tumors in which </a:t>
            </a:r>
            <a:r>
              <a:rPr lang="en-US" altLang="en-US" sz="4200" b="1" i="1" dirty="0">
                <a:latin typeface="Arial" panose="020B0604020202020204" pitchFamily="34" charset="0"/>
                <a:cs typeface="Arial" panose="020B0604020202020204" pitchFamily="34" charset="0"/>
              </a:rPr>
              <a:t>limited natural history </a:t>
            </a:r>
            <a:r>
              <a:rPr lang="en-US" altLang="en-US" sz="4200" dirty="0">
                <a:latin typeface="Arial" panose="020B0604020202020204" pitchFamily="34" charset="0"/>
                <a:cs typeface="Arial" panose="020B0604020202020204" pitchFamily="34" charset="0"/>
              </a:rPr>
              <a:t>is available</a:t>
            </a:r>
          </a:p>
          <a:p>
            <a:pPr lvl="1">
              <a:lnSpc>
                <a:spcPct val="80000"/>
              </a:lnSpc>
              <a:spcBef>
                <a:spcPct val="0"/>
              </a:spcBef>
            </a:pPr>
            <a:r>
              <a:rPr lang="en-US" altLang="en-US" dirty="0">
                <a:latin typeface="Arial" panose="020B0604020202020204" pitchFamily="34" charset="0"/>
                <a:cs typeface="Arial" panose="020B0604020202020204" pitchFamily="34" charset="0"/>
              </a:rPr>
              <a:t>Epithelioid or myxoid tumor with any degree of cytologic atypia OR intermediate proliferative activity (myxoid &lt; 2 mitoses/10 </a:t>
            </a:r>
            <a:r>
              <a:rPr lang="en-US" altLang="en-US" dirty="0" err="1">
                <a:latin typeface="Arial" panose="020B0604020202020204" pitchFamily="34" charset="0"/>
                <a:cs typeface="Arial" panose="020B0604020202020204" pitchFamily="34" charset="0"/>
              </a:rPr>
              <a:t>hpf</a:t>
            </a:r>
            <a:r>
              <a:rPr lang="en-US" altLang="en-US" dirty="0">
                <a:latin typeface="Arial" panose="020B0604020202020204" pitchFamily="34" charset="0"/>
                <a:cs typeface="Arial" panose="020B0604020202020204" pitchFamily="34" charset="0"/>
              </a:rPr>
              <a:t>; epithelioid 1-3 mitoses/10 </a:t>
            </a:r>
            <a:r>
              <a:rPr lang="en-US" altLang="en-US" dirty="0" err="1">
                <a:latin typeface="Arial" panose="020B0604020202020204" pitchFamily="34" charset="0"/>
                <a:cs typeface="Arial" panose="020B0604020202020204" pitchFamily="34" charset="0"/>
              </a:rPr>
              <a:t>hpf</a:t>
            </a:r>
            <a:r>
              <a:rPr lang="en-US" altLang="en-US" dirty="0">
                <a:latin typeface="Arial" panose="020B0604020202020204" pitchFamily="34" charset="0"/>
                <a:cs typeface="Arial" panose="020B0604020202020204" pitchFamily="34" charset="0"/>
              </a:rPr>
              <a:t>) OR tumor cell necrosis</a:t>
            </a:r>
          </a:p>
          <a:p>
            <a:pPr lvl="1">
              <a:lnSpc>
                <a:spcPct val="80000"/>
              </a:lnSpc>
              <a:spcBef>
                <a:spcPct val="0"/>
              </a:spcBef>
            </a:pPr>
            <a:endParaRPr lang="en-US" altLang="en-US" dirty="0">
              <a:latin typeface="Arial" panose="020B0604020202020204" pitchFamily="34" charset="0"/>
              <a:cs typeface="Arial" panose="020B0604020202020204" pitchFamily="34" charset="0"/>
            </a:endParaRPr>
          </a:p>
          <a:p>
            <a:pPr>
              <a:lnSpc>
                <a:spcPct val="80000"/>
              </a:lnSpc>
              <a:spcBef>
                <a:spcPct val="0"/>
              </a:spcBef>
            </a:pPr>
            <a:r>
              <a:rPr lang="en-US" altLang="en-US" sz="4200" b="1" i="1" dirty="0">
                <a:latin typeface="Arial" panose="020B0604020202020204" pitchFamily="34" charset="0"/>
                <a:cs typeface="Arial" panose="020B0604020202020204" pitchFamily="34" charset="0"/>
              </a:rPr>
              <a:t>Myometrial infiltration </a:t>
            </a:r>
            <a:r>
              <a:rPr lang="en-US" altLang="en-US" sz="4200" dirty="0">
                <a:latin typeface="Arial" panose="020B0604020202020204" pitchFamily="34" charset="0"/>
                <a:cs typeface="Arial" panose="020B0604020202020204" pitchFamily="34" charset="0"/>
              </a:rPr>
              <a:t>in the absence of “canonical“ features of malignancy</a:t>
            </a:r>
          </a:p>
          <a:p>
            <a:pPr>
              <a:lnSpc>
                <a:spcPct val="80000"/>
              </a:lnSpc>
              <a:spcBef>
                <a:spcPct val="0"/>
              </a:spcBef>
            </a:pPr>
            <a:endParaRPr lang="en-US" altLang="en-US" sz="4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89788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icture16.jpg">
            <a:extLst>
              <a:ext uri="{FF2B5EF4-FFF2-40B4-BE49-F238E27FC236}">
                <a16:creationId xmlns:a16="http://schemas.microsoft.com/office/drawing/2014/main" id="{7C13AA49-2E05-4582-8F03-D8C17F397ECA}"/>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5716" b="19284"/>
          <a:stretch/>
        </p:blipFill>
        <p:spPr bwMode="auto">
          <a:xfrm>
            <a:off x="30" y="15"/>
            <a:ext cx="18287970" cy="1028698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60903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86DC8-280F-4484-AB44-FA8305914ECA}"/>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1683017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 2021 - NO FOOT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5b101e26-a922-4310-9dbd-60b14fea8887" Revision="1" Stencil="System.MyShapes" StencilVersion="1.0"/>
</Control>
</file>

<file path=customXml/item10.xml><?xml version="1.0" encoding="utf-8"?>
<Control xmlns="http://schemas.microsoft.com/VisualStudio/2011/storyboarding/control">
  <Id Name="0a9a4825-af60-40dc-88a1-3253f3e0d7f7" Revision="1" Stencil="System.MyShapes" StencilVersion="1.0"/>
</Control>
</file>

<file path=customXml/item11.xml><?xml version="1.0" encoding="utf-8"?>
<Control xmlns="http://schemas.microsoft.com/VisualStudio/2011/storyboarding/control">
  <Id Name="53580243-bdf6-453f-83a8-3cbdd5668771" Revision="1" Stencil="System.MyShapes" StencilVersion="1.0"/>
</Control>
</file>

<file path=customXml/item12.xml><?xml version="1.0" encoding="utf-8"?>
<Control xmlns="http://schemas.microsoft.com/VisualStudio/2011/storyboarding/control">
  <Id Name="53580243-bdf6-453f-83a8-3cbdd5668771" Revision="1" Stencil="System.MyShapes" StencilVersion="1.0"/>
</Control>
</file>

<file path=customXml/item13.xml><?xml version="1.0" encoding="utf-8"?>
<Control xmlns="http://schemas.microsoft.com/VisualStudio/2011/storyboarding/control">
  <Id Name="1c6c6d66-e46c-434a-a59f-9d28ee3d7f0e" Revision="1" Stencil="System.MyShapes" StencilVersion="1.0"/>
</Control>
</file>

<file path=customXml/item14.xml><?xml version="1.0" encoding="utf-8"?>
<Control xmlns="http://schemas.microsoft.com/VisualStudio/2011/storyboarding/control">
  <Id Name="5b101e26-a922-4310-9dbd-60b14fea8887" Revision="1" Stencil="System.MyShapes" StencilVersion="1.0"/>
</Control>
</file>

<file path=customXml/item15.xml><?xml version="1.0" encoding="utf-8"?>
<Control xmlns="http://schemas.microsoft.com/VisualStudio/2011/storyboarding/control">
  <Id Name="1c6c6d66-e46c-434a-a59f-9d28ee3d7f0e" Revision="1" Stencil="System.MyShapes" StencilVersion="1.0"/>
</Control>
</file>

<file path=customXml/item2.xml><?xml version="1.0" encoding="utf-8"?>
<Control xmlns="http://schemas.microsoft.com/VisualStudio/2011/storyboarding/control">
  <Id Name="0a9a4825-af60-40dc-88a1-3253f3e0d7f7" Revision="1" Stencil="System.MyShapes" StencilVersion="1.0"/>
</Control>
</file>

<file path=customXml/item3.xml><?xml version="1.0" encoding="utf-8"?>
<Control xmlns="http://schemas.microsoft.com/VisualStudio/2011/storyboarding/control">
  <Id Name="639d4620-01c4-4147-85d1-630f460179d7" Revision="1" Stencil="System.MyShapes" StencilVersion="1.0"/>
</Control>
</file>

<file path=customXml/item4.xml><?xml version="1.0" encoding="utf-8"?>
<Control xmlns="http://schemas.microsoft.com/VisualStudio/2011/storyboarding/control">
  <Id Name="d3fce018-2bf8-40cf-99d5-06f634592dc2" Revision="1" Stencil="System.MyShapes" StencilVersion="1.0"/>
</Control>
</file>

<file path=customXml/item5.xml><?xml version="1.0" encoding="utf-8"?>
<Control xmlns="http://schemas.microsoft.com/VisualStudio/2011/storyboarding/control">
  <Id Name="639d4620-01c4-4147-85d1-630f460179d7" Revision="1" Stencil="System.MyShapes" StencilVersion="1.0"/>
</Control>
</file>

<file path=customXml/item6.xml><?xml version="1.0" encoding="utf-8"?>
<Control xmlns="http://schemas.microsoft.com/VisualStudio/2011/storyboarding/control">
  <Id Name="f5a567c0-1ac9-49a2-966f-a00bf8425481" Revision="1" Stencil="System.MyShapes" StencilVersion="1.0"/>
</Control>
</file>

<file path=customXml/item7.xml><?xml version="1.0" encoding="utf-8"?>
<Control xmlns="http://schemas.microsoft.com/VisualStudio/2011/storyboarding/control">
  <Id Name="97049ea3-0512-4d28-93cd-1fe9390555f9" Revision="1" Stencil="System.MyShapes" StencilVersion="1.0"/>
</Control>
</file>

<file path=customXml/item8.xml><?xml version="1.0" encoding="utf-8"?>
<Control xmlns="http://schemas.microsoft.com/VisualStudio/2011/storyboarding/control">
  <Id Name="639d4620-01c4-4147-85d1-630f460179d7" Revision="1" Stencil="System.MyShapes" StencilVersion="1.0"/>
</Control>
</file>

<file path=customXml/item9.xml><?xml version="1.0" encoding="utf-8"?>
<Control xmlns="http://schemas.microsoft.com/VisualStudio/2011/storyboarding/control">
  <Id Name="639d4620-01c4-4147-85d1-630f460179d7" Revision="1" Stencil="System.MyShapes" StencilVersion="1.0"/>
</Control>
</file>

<file path=customXml/itemProps1.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10.xml><?xml version="1.0" encoding="utf-8"?>
<ds:datastoreItem xmlns:ds="http://schemas.openxmlformats.org/officeDocument/2006/customXml" ds:itemID="{F69F0F43-3B9E-4646-9AAB-EC372D25A1C9}">
  <ds:schemaRefs>
    <ds:schemaRef ds:uri="http://schemas.microsoft.com/VisualStudio/2011/storyboarding/control"/>
  </ds:schemaRefs>
</ds:datastoreItem>
</file>

<file path=customXml/itemProps11.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12.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13.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14.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15.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customXml/itemProps2.xml><?xml version="1.0" encoding="utf-8"?>
<ds:datastoreItem xmlns:ds="http://schemas.openxmlformats.org/officeDocument/2006/customXml" ds:itemID="{25464077-AB32-4500-9AA0-3C20B1FFFFB3}">
  <ds:schemaRefs>
    <ds:schemaRef ds:uri="http://schemas.microsoft.com/VisualStudio/2011/storyboarding/control"/>
  </ds:schemaRefs>
</ds:datastoreItem>
</file>

<file path=customXml/itemProps3.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4.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5.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6.xml><?xml version="1.0" encoding="utf-8"?>
<ds:datastoreItem xmlns:ds="http://schemas.openxmlformats.org/officeDocument/2006/customXml" ds:itemID="{B3F3AFC4-DDDD-E149-A367-F7A03A1B5FD5}">
  <ds:schemaRefs>
    <ds:schemaRef ds:uri="http://schemas.microsoft.com/VisualStudio/2011/storyboarding/control"/>
  </ds:schemaRefs>
</ds:datastoreItem>
</file>

<file path=customXml/itemProps7.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8.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9.xml><?xml version="1.0" encoding="utf-8"?>
<ds:datastoreItem xmlns:ds="http://schemas.openxmlformats.org/officeDocument/2006/customXml" ds:itemID="{F4B090F6-D373-F948-8592-CA45E18AAB6C}">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12348</TotalTime>
  <Words>2326</Words>
  <Application>Microsoft Macintosh PowerPoint</Application>
  <PresentationFormat>Custom</PresentationFormat>
  <Paragraphs>293</Paragraphs>
  <Slides>58</Slides>
  <Notes>12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58</vt:i4>
      </vt:variant>
    </vt:vector>
  </HeadingPairs>
  <TitlesOfParts>
    <vt:vector size="71" baseType="lpstr">
      <vt:lpstr>Arial</vt:lpstr>
      <vt:lpstr>Calibri</vt:lpstr>
      <vt:lpstr>Calibri Bold</vt:lpstr>
      <vt:lpstr>Calibri Light</vt:lpstr>
      <vt:lpstr>Cambria Math</vt:lpstr>
      <vt:lpstr>Google Sans</vt:lpstr>
      <vt:lpstr>Helvetica</vt:lpstr>
      <vt:lpstr>system-ui</vt:lpstr>
      <vt:lpstr>Wingdings</vt:lpstr>
      <vt:lpstr>Congresso de Patologia</vt:lpstr>
      <vt:lpstr>AM 2021 - NO FOOTERS</vt:lpstr>
      <vt:lpstr>Office Theme</vt:lpstr>
      <vt:lpstr>1_Office Theme</vt:lpstr>
      <vt:lpstr>Risk stratification of uterine smooth muscle tumors and the application of artificial intelligence (AI)</vt:lpstr>
      <vt:lpstr>Objectives</vt:lpstr>
      <vt:lpstr>Predicting Outcome for Patients with LMS</vt:lpstr>
      <vt:lpstr>“Low” vs. “High”-grade Uterine Leiomyosarcoma</vt:lpstr>
      <vt:lpstr>“Low grade” leiomyosarcoma</vt:lpstr>
      <vt:lpstr>STUMP “Low-grade” leiomyosarcoma</vt:lpstr>
      <vt:lpstr>Smooth Muscle Tumor of Uncertain Malignant Potential (STUMP)</vt:lpstr>
      <vt:lpstr>PowerPoint Presentation</vt:lpstr>
      <vt:lpstr>PowerPoint Presentation</vt:lpstr>
      <vt:lpstr>Recognizing “Low-grade” Uterine Leiomyosarcoma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Predicting Outcome for Patients with LMS</vt:lpstr>
      <vt:lpstr>Predicting Outcome for Patients with LMS</vt:lpstr>
      <vt:lpstr>Novel Prognostic Model for Stage I LMS</vt:lpstr>
      <vt:lpstr>Cohort construction</vt:lpstr>
      <vt:lpstr>Evaluated parameters</vt:lpstr>
      <vt:lpstr>Nuclear atypia</vt:lpstr>
      <vt:lpstr>Atypical mitoses</vt:lpstr>
      <vt:lpstr>PowerPoint Presentation</vt:lpstr>
      <vt:lpstr>Lymphovascular invasion</vt:lpstr>
      <vt:lpstr>Lymphovascular invasion (LVI)</vt:lpstr>
      <vt:lpstr>Lymphovascular invasion</vt:lpstr>
      <vt:lpstr>Serosal involvement</vt:lpstr>
      <vt:lpstr>Serosal involvement</vt:lpstr>
      <vt:lpstr>Final cohort</vt:lpstr>
      <vt:lpstr>PowerPoint Presentation</vt:lpstr>
      <vt:lpstr>PowerPoint Presentation</vt:lpstr>
      <vt:lpstr>PowerPoint Presentation</vt:lpstr>
      <vt:lpstr>Tumors with high risk (score ≥5) vs low risk (score ≤4) differ markedly in overall and disease-free survival.</vt:lpstr>
      <vt:lpstr>PowerPoint Presentation</vt:lpstr>
      <vt:lpstr>PowerPoint Presentation</vt:lpstr>
      <vt:lpstr>PowerPoint Presentation</vt:lpstr>
      <vt:lpstr>PowerPoint Presentation</vt:lpstr>
      <vt:lpstr>And just in case one might suggest that serosal involvement warrants designation of stage II…</vt:lpstr>
      <vt:lpstr>PowerPoint Presentation</vt:lpstr>
      <vt:lpstr>Challenges in Application</vt:lpstr>
      <vt:lpstr>PowerPoint Presentation</vt:lpstr>
      <vt:lpstr>Study Design</vt:lpstr>
      <vt:lpstr>PowerPoint Presentation</vt:lpstr>
      <vt:lpstr>PowerPoint Presentation</vt:lpstr>
      <vt:lpstr>PowerPoint Presentation</vt:lpstr>
      <vt:lpstr>PowerPoint Presentation</vt:lpstr>
      <vt:lpstr>PowerPoint Presentation</vt:lpstr>
      <vt:lpstr>Artificial Intelligence</vt:lpstr>
      <vt:lpstr>Research Project</vt:lpstr>
      <vt:lpstr>PowerPoint Presentation</vt:lpstr>
      <vt:lpstr>PowerPoint Presentation</vt:lpstr>
      <vt:lpstr>PowerPoint Presentation</vt:lpstr>
      <vt:lpstr>PowerPoint Presentation</vt:lpstr>
      <vt:lpstr>Conclusions</vt:lpstr>
      <vt:lpstr>obrigadA!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Alexsander Verrone</dc:creator>
  <cp:lastModifiedBy>Nucci, Marisa R.,MD</cp:lastModifiedBy>
  <cp:revision>53</cp:revision>
  <dcterms:created xsi:type="dcterms:W3CDTF">2024-02-22T18:43:09Z</dcterms:created>
  <dcterms:modified xsi:type="dcterms:W3CDTF">2024-05-31T11:05:00Z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